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8" r:id="rId5"/>
    <p:sldId id="277" r:id="rId6"/>
    <p:sldId id="287" r:id="rId7"/>
    <p:sldId id="275" r:id="rId8"/>
    <p:sldId id="292" r:id="rId9"/>
    <p:sldId id="313" r:id="rId10"/>
    <p:sldId id="314" r:id="rId11"/>
    <p:sldId id="300" r:id="rId12"/>
    <p:sldId id="315" r:id="rId13"/>
    <p:sldId id="316" r:id="rId14"/>
    <p:sldId id="317" r:id="rId15"/>
    <p:sldId id="318" r:id="rId16"/>
    <p:sldId id="291" r:id="rId17"/>
    <p:sldId id="295" r:id="rId18"/>
    <p:sldId id="320" r:id="rId19"/>
    <p:sldId id="326" r:id="rId20"/>
    <p:sldId id="328" r:id="rId21"/>
    <p:sldId id="321" r:id="rId22"/>
    <p:sldId id="323" r:id="rId23"/>
    <p:sldId id="324" r:id="rId24"/>
    <p:sldId id="285" r:id="rId25"/>
    <p:sldId id="327"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HAROVA Ksenia" initials="BK" lastIdx="4" clrIdx="0">
    <p:extLst>
      <p:ext uri="{19B8F6BF-5375-455C-9EA6-DF929625EA0E}">
        <p15:presenceInfo xmlns:p15="http://schemas.microsoft.com/office/powerpoint/2012/main" userId="S-1-5-21-67980763-291588962-1275988791-33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34EA2"/>
    <a:srgbClr val="FFC000"/>
    <a:srgbClr val="4BC5DE"/>
    <a:srgbClr val="00B0F0"/>
    <a:srgbClr val="034EFF"/>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0" autoAdjust="0"/>
    <p:restoredTop sz="95330" autoAdjust="0"/>
  </p:normalViewPr>
  <p:slideViewPr>
    <p:cSldViewPr snapToGrid="0">
      <p:cViewPr varScale="1">
        <p:scale>
          <a:sx n="115" d="100"/>
          <a:sy n="115" d="100"/>
        </p:scale>
        <p:origin x="216" y="32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24/06/2020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unsplash.com/@andyjh07?utm_source=unsplash&amp;utm_medium=referral&amp;utm_content=creditCopyText" TargetMode="External"/><Relationship Id="rId3" Type="http://schemas.openxmlformats.org/officeDocument/2006/relationships/hyperlink" Target="https://unsplash.com/@yogidan2012?utm_source=unsplash&amp;utm_medium=referral&amp;utm_content=creditCopyText" TargetMode="External"/><Relationship Id="rId7" Type="http://schemas.openxmlformats.org/officeDocument/2006/relationships/hyperlink" Target="https://unsplash.com/@boudewijn_huysmans?utm_source=unsplash&amp;utm_medium=referral&amp;utm_content=creditCopyTex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unsplash.com/@etiennegirardet?utm_source=unsplash&amp;utm_medium=referral&amp;utm_content=creditCopyText" TargetMode="External"/><Relationship Id="rId5" Type="http://schemas.openxmlformats.org/officeDocument/2006/relationships/hyperlink" Target="https://unsplash.com/@rae_1991?utm_source=unsplash&amp;utm_medium=referral&amp;utm_content=creditCopyText" TargetMode="External"/><Relationship Id="rId4" Type="http://schemas.openxmlformats.org/officeDocument/2006/relationships/hyperlink" Target="https://unsplash.com/s/photos/blue-and-yellow?utm_source=unsplash&amp;utm_medium=referral&amp;utm_content=creditCopyText" TargetMode="External"/><Relationship Id="rId9" Type="http://schemas.openxmlformats.org/officeDocument/2006/relationships/hyperlink" Target="https://unsplash.com/@thesollers?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415907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Photo by </a:t>
            </a:r>
            <a:r>
              <a:rPr lang="en-GB" dirty="0">
                <a:hlinkClick r:id="rId3"/>
              </a:rPr>
              <a:t>Daniele Levis </a:t>
            </a:r>
            <a:r>
              <a:rPr lang="en-GB" dirty="0" err="1">
                <a:hlinkClick r:id="rId3"/>
              </a:rPr>
              <a:t>Pelusi</a:t>
            </a:r>
            <a:r>
              <a:rPr lang="en-GB" dirty="0"/>
              <a:t> on </a:t>
            </a:r>
            <a:r>
              <a:rPr lang="en-GB" dirty="0" err="1">
                <a:hlinkClick r:id="rId4"/>
              </a:rPr>
              <a:t>Unsplash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5"/>
              </a:rPr>
              <a:t>Rae Tian</a:t>
            </a:r>
            <a:r>
              <a:rPr lang="en-US" dirty="0"/>
              <a:t> on </a:t>
            </a:r>
            <a:r>
              <a:rPr lang="en-US" dirty="0" err="1">
                <a:hlinkClick r:id="rId4"/>
              </a:rPr>
              <a:t>Unsplash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6"/>
              </a:rPr>
              <a:t>Etienne </a:t>
            </a:r>
            <a:r>
              <a:rPr lang="en-US" dirty="0" err="1">
                <a:hlinkClick r:id="rId6"/>
              </a:rPr>
              <a:t>Girardet</a:t>
            </a:r>
            <a:r>
              <a:rPr lang="en-US" dirty="0"/>
              <a:t> on </a:t>
            </a:r>
            <a:r>
              <a:rPr lang="en-US" dirty="0" err="1">
                <a:hlinkClick r:id="rId4"/>
              </a:rPr>
              <a:t>Unsplash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hlinkClick r:id="rId7"/>
              </a:rPr>
              <a:t>Boudewijn</a:t>
            </a:r>
            <a:r>
              <a:rPr lang="en-US" dirty="0">
                <a:hlinkClick r:id="rId7"/>
              </a:rPr>
              <a:t> Huysmans</a:t>
            </a:r>
            <a:r>
              <a:rPr lang="en-US" dirty="0"/>
              <a:t> on </a:t>
            </a:r>
            <a:r>
              <a:rPr lang="en-US" dirty="0" err="1">
                <a:hlinkClick r:id="rId4"/>
              </a:rPr>
              <a:t>Unsplash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8"/>
              </a:rPr>
              <a:t>Andy Holmes</a:t>
            </a:r>
            <a:r>
              <a:rPr lang="en-US" dirty="0"/>
              <a:t> on </a:t>
            </a:r>
            <a:r>
              <a:rPr lang="en-US" dirty="0" err="1">
                <a:hlinkClick r:id="rId4"/>
              </a:rPr>
              <a:t>Unsplash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a:hlinkClick r:id="rId9"/>
              </a:rPr>
              <a:t>Anton Darius | @</a:t>
            </a:r>
            <a:r>
              <a:rPr lang="en-US" dirty="0" err="1">
                <a:hlinkClick r:id="rId9"/>
              </a:rPr>
              <a:t>theSollers</a:t>
            </a:r>
            <a:r>
              <a:rPr lang="en-US" dirty="0"/>
              <a:t> on </a:t>
            </a:r>
            <a:r>
              <a:rPr lang="en-US" dirty="0" err="1">
                <a:hlinkClick r:id="rId4"/>
              </a:rPr>
              <a:t>Unsplash</a:t>
            </a:r>
            <a:endParaRPr lang="en-US"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89279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pic>
        <p:nvPicPr>
          <p:cNvPr id="14" name="Picture 13"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3330" y="6544646"/>
            <a:ext cx="901263" cy="4608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44026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joinup.ec.europa.eu/solution/abr-specification-registry-registries/document/specification-bregdcat-ap-v102"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joinup.ec.europa.eu/solution/interoperability-test-bed/about" TargetMode="Externa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joinup.ec.europa.eu/collection/semantic-interoperability-community-semic/cpsv-ap-tools#Implementations"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joinup.ec.europa.eu/collection/access-base-registries" TargetMode="External"/><Relationship Id="rId2" Type="http://schemas.openxmlformats.org/officeDocument/2006/relationships/hyperlink" Target="https://joinup.ec.europa.eu/user/register" TargetMode="Externa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hyperlink" Target="https://joinup.ec.europa.eu/solution/abr-specification-registry-registri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joinup.ec.europa.eu/solution/abr-specification-registry-registries/document/specification-bregdcat-ap-v102" TargetMode="External"/><Relationship Id="rId2" Type="http://schemas.openxmlformats.org/officeDocument/2006/relationships/hyperlink" Target="https://joinup.ec.europa.eu/collection/access-base-registries/solution/abr-specification-registry-registries/document/specification-bregdcat-ap-v104" TargetMode="Externa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joinup.ec.europa.eu/collection/access-base-registries/solution/abr-specification-registry-registries/document/specification-bregdcat-ap-v10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3649" y="1745673"/>
            <a:ext cx="10065224" cy="2007641"/>
          </a:xfrm>
        </p:spPr>
        <p:txBody>
          <a:bodyPr>
            <a:noAutofit/>
          </a:bodyPr>
          <a:lstStyle/>
          <a:p>
            <a:pPr algn="ctr">
              <a:lnSpc>
                <a:spcPct val="100000"/>
              </a:lnSpc>
              <a:spcBef>
                <a:spcPts val="0"/>
              </a:spcBef>
              <a:spcAft>
                <a:spcPts val="1800"/>
              </a:spcAft>
            </a:pPr>
            <a:r>
              <a:rPr lang="en-GB" sz="4400" dirty="0">
                <a:latin typeface="Tahoma" panose="020B0604030504040204" pitchFamily="34" charset="0"/>
                <a:ea typeface="Tahoma" panose="020B0604030504040204" pitchFamily="34" charset="0"/>
                <a:cs typeface="Tahoma" panose="020B0604030504040204" pitchFamily="34" charset="0"/>
              </a:rPr>
              <a:t>BRegDCAT-AP</a:t>
            </a:r>
            <a:br>
              <a:rPr lang="en-GB" dirty="0">
                <a:latin typeface="Tahoma" panose="020B0604030504040204" pitchFamily="34" charset="0"/>
                <a:ea typeface="Tahoma" panose="020B0604030504040204" pitchFamily="34" charset="0"/>
                <a:cs typeface="Tahoma" panose="020B0604030504040204" pitchFamily="34" charset="0"/>
              </a:rPr>
            </a:br>
            <a:r>
              <a:rPr lang="en-GB" sz="3600" dirty="0">
                <a:latin typeface="Tahoma" panose="020B0604030504040204" pitchFamily="34" charset="0"/>
                <a:ea typeface="Tahoma" panose="020B0604030504040204" pitchFamily="34" charset="0"/>
                <a:cs typeface="Tahoma" panose="020B0604030504040204" pitchFamily="34" charset="0"/>
              </a:rPr>
              <a:t>DCAT Application profile </a:t>
            </a:r>
            <a:br>
              <a:rPr lang="en-GB" sz="3600" dirty="0">
                <a:latin typeface="Tahoma" panose="020B0604030504040204" pitchFamily="34" charset="0"/>
                <a:ea typeface="Tahoma" panose="020B0604030504040204" pitchFamily="34" charset="0"/>
                <a:cs typeface="Tahoma" panose="020B0604030504040204" pitchFamily="34" charset="0"/>
              </a:rPr>
            </a:br>
            <a:r>
              <a:rPr lang="en-GB" sz="3600" dirty="0">
                <a:latin typeface="Tahoma" panose="020B0604030504040204" pitchFamily="34" charset="0"/>
                <a:ea typeface="Tahoma" panose="020B0604030504040204" pitchFamily="34" charset="0"/>
                <a:cs typeface="Tahoma" panose="020B0604030504040204" pitchFamily="34" charset="0"/>
              </a:rPr>
              <a:t>for Base Registries</a:t>
            </a:r>
            <a:endParaRPr lang="en-GB" sz="3600" dirty="0"/>
          </a:p>
        </p:txBody>
      </p:sp>
      <p:sp>
        <p:nvSpPr>
          <p:cNvPr id="7" name="Subtitle 6"/>
          <p:cNvSpPr>
            <a:spLocks noGrp="1"/>
          </p:cNvSpPr>
          <p:nvPr>
            <p:ph type="subTitle" idx="1"/>
          </p:nvPr>
        </p:nvSpPr>
        <p:spPr>
          <a:xfrm>
            <a:off x="1055948" y="3765648"/>
            <a:ext cx="10065224" cy="897754"/>
          </a:xfrm>
        </p:spPr>
        <p:txBody>
          <a:bodyPr/>
          <a:lstStyle/>
          <a:p>
            <a:pPr algn="ctr"/>
            <a:r>
              <a:rPr lang="en-GB" dirty="0"/>
              <a:t>ABR WG Meeting</a:t>
            </a:r>
          </a:p>
        </p:txBody>
      </p:sp>
      <p:sp>
        <p:nvSpPr>
          <p:cNvPr id="8" name="Text Placeholder 7"/>
          <p:cNvSpPr>
            <a:spLocks noGrp="1"/>
          </p:cNvSpPr>
          <p:nvPr>
            <p:ph type="body" sz="quarter" idx="13"/>
          </p:nvPr>
        </p:nvSpPr>
        <p:spPr>
          <a:xfrm>
            <a:off x="8711184" y="4629522"/>
            <a:ext cx="5040313" cy="1089785"/>
          </a:xfrm>
        </p:spPr>
        <p:txBody>
          <a:bodyPr/>
          <a:lstStyle/>
          <a:p>
            <a:pPr algn="l"/>
            <a:r>
              <a:rPr lang="en-GB" sz="1600" dirty="0">
                <a:cs typeface="Verdana" charset="0"/>
              </a:rPr>
              <a:t>EUROPEAN COMMISSION</a:t>
            </a:r>
            <a:br>
              <a:rPr lang="en-GB" sz="1600" dirty="0">
                <a:cs typeface="Verdana" charset="0"/>
              </a:rPr>
            </a:br>
            <a:r>
              <a:rPr lang="en-GB" sz="1600" dirty="0">
                <a:cs typeface="Verdana" charset="0"/>
              </a:rPr>
              <a:t>Directorate - General Informatics</a:t>
            </a:r>
            <a:br>
              <a:rPr lang="en-GB" sz="1600" dirty="0">
                <a:cs typeface="Verdana" charset="0"/>
              </a:rPr>
            </a:br>
            <a:r>
              <a:rPr lang="en-GB" sz="1600" dirty="0">
                <a:cs typeface="Verdana" charset="0"/>
              </a:rPr>
              <a:t>Directorate D – Digital Services</a:t>
            </a:r>
            <a:br>
              <a:rPr lang="en-GB" sz="1600" dirty="0">
                <a:cs typeface="Verdana" charset="0"/>
              </a:rPr>
            </a:br>
            <a:r>
              <a:rPr lang="en-GB" sz="1600" dirty="0">
                <a:cs typeface="Verdana" charset="0"/>
              </a:rPr>
              <a:t>DIGIT D2 – Interoperability Unit</a:t>
            </a:r>
            <a:endParaRPr lang="en-GB"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8448" y="116632"/>
            <a:ext cx="1905000" cy="771525"/>
          </a:xfrm>
          <a:prstGeom prst="rect">
            <a:avLst/>
          </a:prstGeom>
        </p:spPr>
      </p:pic>
      <p:sp>
        <p:nvSpPr>
          <p:cNvPr id="11" name="Text Placeholder 7"/>
          <p:cNvSpPr txBox="1">
            <a:spLocks/>
          </p:cNvSpPr>
          <p:nvPr/>
        </p:nvSpPr>
        <p:spPr>
          <a:xfrm>
            <a:off x="3670871" y="5921696"/>
            <a:ext cx="5040313" cy="1089785"/>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dirty="0">
                <a:cs typeface="Verdana" charset="0"/>
              </a:rPr>
              <a:t>Specific Contract n° 380</a:t>
            </a:r>
            <a:br>
              <a:rPr lang="en-GB" sz="1600" dirty="0">
                <a:cs typeface="Verdana" charset="0"/>
              </a:rPr>
            </a:br>
            <a:r>
              <a:rPr lang="en-GB" sz="1600" dirty="0">
                <a:cs typeface="Verdana" charset="0"/>
              </a:rPr>
              <a:t>under ABC IV – Lot 3 Framework Contract</a:t>
            </a:r>
            <a:endParaRPr lang="en-GB" sz="1600" dirty="0"/>
          </a:p>
        </p:txBody>
      </p:sp>
      <p:sp>
        <p:nvSpPr>
          <p:cNvPr id="12" name="Text Placeholder 7"/>
          <p:cNvSpPr txBox="1">
            <a:spLocks/>
          </p:cNvSpPr>
          <p:nvPr/>
        </p:nvSpPr>
        <p:spPr>
          <a:xfrm>
            <a:off x="1055948" y="4702985"/>
            <a:ext cx="5040313" cy="1089785"/>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pPr>
            <a:r>
              <a:rPr lang="en-GB" sz="1600" dirty="0">
                <a:cs typeface="Verdana" charset="0"/>
              </a:rPr>
              <a:t>Brussels, 24 June 2020</a:t>
            </a:r>
          </a:p>
          <a:p>
            <a:pPr algn="l">
              <a:spcAft>
                <a:spcPts val="0"/>
              </a:spcAft>
            </a:pPr>
            <a:r>
              <a:rPr lang="en-GB" sz="1600" dirty="0">
                <a:cs typeface="Verdana" charset="0"/>
              </a:rPr>
              <a:t>Access to Base Registries</a:t>
            </a:r>
            <a:br>
              <a:rPr lang="en-GB" sz="1600" dirty="0">
                <a:cs typeface="Verdana" charset="0"/>
              </a:rPr>
            </a:br>
            <a:r>
              <a:rPr lang="en-GB" sz="1600" dirty="0">
                <a:cs typeface="Verdana" charset="0"/>
              </a:rPr>
              <a:t>ISA2 Action 2016.28</a:t>
            </a:r>
          </a:p>
          <a:p>
            <a:pPr algn="l">
              <a:spcAft>
                <a:spcPts val="0"/>
              </a:spcAft>
            </a:pPr>
            <a:r>
              <a:rPr lang="en-GB" sz="1600" dirty="0">
                <a:cs typeface="Verdana" charset="0"/>
              </a:rPr>
              <a:t>Project Officer: Peter </a:t>
            </a:r>
            <a:r>
              <a:rPr lang="en-GB" sz="1600" dirty="0" err="1">
                <a:cs typeface="Verdana" charset="0"/>
              </a:rPr>
              <a:t>Burian</a:t>
            </a:r>
            <a:endParaRPr lang="en-GB" sz="1600" dirty="0">
              <a:cs typeface="Verdana" charset="0"/>
            </a:endParaRPr>
          </a:p>
          <a:p>
            <a:pPr algn="l">
              <a:spcAft>
                <a:spcPts val="0"/>
              </a:spcAft>
            </a:pPr>
            <a:endParaRPr lang="en-GB" sz="1600" dirty="0">
              <a:cs typeface="Verdana" charset="0"/>
            </a:endParaRP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2DB7F8-3603-4741-9CFD-5FA7287BB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379" y="0"/>
            <a:ext cx="10198665" cy="6858000"/>
          </a:xfrm>
          <a:prstGeom prst="rect">
            <a:avLst/>
          </a:prstGeom>
        </p:spPr>
      </p:pic>
      <p:sp>
        <p:nvSpPr>
          <p:cNvPr id="5" name="TextBox 4">
            <a:extLst>
              <a:ext uri="{FF2B5EF4-FFF2-40B4-BE49-F238E27FC236}">
                <a16:creationId xmlns:a16="http://schemas.microsoft.com/office/drawing/2014/main" id="{CD3DB96A-6A69-D043-BCAF-977F3D0FE608}"/>
              </a:ext>
            </a:extLst>
          </p:cNvPr>
          <p:cNvSpPr txBox="1"/>
          <p:nvPr/>
        </p:nvSpPr>
        <p:spPr>
          <a:xfrm>
            <a:off x="5204991" y="4031223"/>
            <a:ext cx="2588073" cy="1569660"/>
          </a:xfrm>
          <a:prstGeom prst="rect">
            <a:avLst/>
          </a:prstGeom>
          <a:solidFill>
            <a:schemeClr val="tx2"/>
          </a:solidFill>
        </p:spPr>
        <p:txBody>
          <a:bodyPr wrap="square" rtlCol="0">
            <a:spAutoFit/>
          </a:bodyPr>
          <a:lstStyle/>
          <a:p>
            <a:pPr algn="ctr"/>
            <a:r>
              <a:rPr lang="en-GB" sz="2400" dirty="0">
                <a:solidFill>
                  <a:schemeClr val="bg1"/>
                </a:solidFill>
              </a:rPr>
              <a:t>O</a:t>
            </a:r>
            <a:r>
              <a:rPr lang="en-ES" sz="2400" dirty="0">
                <a:solidFill>
                  <a:schemeClr val="bg1"/>
                </a:solidFill>
              </a:rPr>
              <a:t>ptional Dataset relationships + DCAT-APv2.0 properties</a:t>
            </a:r>
          </a:p>
        </p:txBody>
      </p:sp>
      <p:cxnSp>
        <p:nvCxnSpPr>
          <p:cNvPr id="18" name="Straight Arrow Connector 17">
            <a:extLst>
              <a:ext uri="{FF2B5EF4-FFF2-40B4-BE49-F238E27FC236}">
                <a16:creationId xmlns:a16="http://schemas.microsoft.com/office/drawing/2014/main" id="{18AD2121-5857-B649-8FA6-624A46546296}"/>
              </a:ext>
            </a:extLst>
          </p:cNvPr>
          <p:cNvCxnSpPr>
            <a:cxnSpLocks/>
          </p:cNvCxnSpPr>
          <p:nvPr/>
        </p:nvCxnSpPr>
        <p:spPr>
          <a:xfrm>
            <a:off x="7716864" y="4246880"/>
            <a:ext cx="1844299" cy="249292"/>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9610F40-FCF4-2744-9669-A89F15DF71CB}"/>
              </a:ext>
            </a:extLst>
          </p:cNvPr>
          <p:cNvCxnSpPr>
            <a:cxnSpLocks/>
          </p:cNvCxnSpPr>
          <p:nvPr/>
        </p:nvCxnSpPr>
        <p:spPr>
          <a:xfrm>
            <a:off x="7793064" y="4429932"/>
            <a:ext cx="1696376" cy="1127588"/>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52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3B6231-E430-5B45-B19E-731CBB732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379" y="0"/>
            <a:ext cx="10198665" cy="6858000"/>
          </a:xfrm>
          <a:prstGeom prst="rect">
            <a:avLst/>
          </a:prstGeom>
        </p:spPr>
      </p:pic>
      <p:sp>
        <p:nvSpPr>
          <p:cNvPr id="5" name="TextBox 4">
            <a:extLst>
              <a:ext uri="{FF2B5EF4-FFF2-40B4-BE49-F238E27FC236}">
                <a16:creationId xmlns:a16="http://schemas.microsoft.com/office/drawing/2014/main" id="{CD3DB96A-6A69-D043-BCAF-977F3D0FE608}"/>
              </a:ext>
            </a:extLst>
          </p:cNvPr>
          <p:cNvSpPr txBox="1"/>
          <p:nvPr/>
        </p:nvSpPr>
        <p:spPr>
          <a:xfrm>
            <a:off x="3834755" y="4277532"/>
            <a:ext cx="2588073" cy="1938992"/>
          </a:xfrm>
          <a:prstGeom prst="rect">
            <a:avLst/>
          </a:prstGeom>
          <a:solidFill>
            <a:schemeClr val="tx2"/>
          </a:solidFill>
        </p:spPr>
        <p:txBody>
          <a:bodyPr wrap="square" rtlCol="0">
            <a:spAutoFit/>
          </a:bodyPr>
          <a:lstStyle/>
          <a:p>
            <a:pPr marL="342900" indent="-342900">
              <a:buFont typeface="Arial" panose="020B0604020202020204" pitchFamily="34" charset="0"/>
              <a:buChar char="•"/>
            </a:pPr>
            <a:r>
              <a:rPr lang="es-ES" sz="2400" dirty="0" err="1">
                <a:solidFill>
                  <a:schemeClr val="bg1"/>
                </a:solidFill>
              </a:rPr>
              <a:t>Packaging</a:t>
            </a:r>
            <a:endParaRPr lang="es-ES" sz="2400" dirty="0">
              <a:solidFill>
                <a:schemeClr val="bg1"/>
              </a:solidFill>
            </a:endParaRPr>
          </a:p>
          <a:p>
            <a:pPr marL="342900" indent="-342900">
              <a:buFont typeface="Arial" panose="020B0604020202020204" pitchFamily="34" charset="0"/>
              <a:buChar char="•"/>
            </a:pPr>
            <a:r>
              <a:rPr lang="es-ES" sz="2400" dirty="0" err="1">
                <a:solidFill>
                  <a:schemeClr val="bg1"/>
                </a:solidFill>
              </a:rPr>
              <a:t>Conformance</a:t>
            </a:r>
            <a:endParaRPr lang="es-ES" sz="2400" dirty="0">
              <a:solidFill>
                <a:schemeClr val="bg1"/>
              </a:solidFill>
            </a:endParaRPr>
          </a:p>
          <a:p>
            <a:pPr marL="342900" indent="-342900">
              <a:buFont typeface="Arial" panose="020B0604020202020204" pitchFamily="34" charset="0"/>
              <a:buChar char="•"/>
            </a:pPr>
            <a:r>
              <a:rPr lang="es-ES" sz="2400" dirty="0">
                <a:solidFill>
                  <a:schemeClr val="bg1"/>
                </a:solidFill>
              </a:rPr>
              <a:t>Status</a:t>
            </a:r>
          </a:p>
          <a:p>
            <a:pPr marL="342900" indent="-342900">
              <a:buFont typeface="Arial" panose="020B0604020202020204" pitchFamily="34" charset="0"/>
              <a:buChar char="•"/>
            </a:pPr>
            <a:r>
              <a:rPr lang="es-ES" sz="2400" dirty="0" err="1">
                <a:solidFill>
                  <a:schemeClr val="bg1"/>
                </a:solidFill>
              </a:rPr>
              <a:t>Granularity</a:t>
            </a:r>
            <a:endParaRPr lang="es-ES" sz="2400" dirty="0">
              <a:solidFill>
                <a:schemeClr val="bg1"/>
              </a:solidFill>
            </a:endParaRPr>
          </a:p>
          <a:p>
            <a:pPr marL="342900" indent="-342900">
              <a:buFont typeface="Arial" panose="020B0604020202020204" pitchFamily="34" charset="0"/>
              <a:buChar char="•"/>
            </a:pPr>
            <a:r>
              <a:rPr lang="es-ES" sz="2400" dirty="0" err="1">
                <a:solidFill>
                  <a:schemeClr val="bg1"/>
                </a:solidFill>
              </a:rPr>
              <a:t>Title</a:t>
            </a:r>
            <a:endParaRPr lang="en-ES" sz="2400" dirty="0">
              <a:solidFill>
                <a:schemeClr val="bg1"/>
              </a:solidFill>
            </a:endParaRPr>
          </a:p>
        </p:txBody>
      </p:sp>
      <p:cxnSp>
        <p:nvCxnSpPr>
          <p:cNvPr id="18" name="Straight Arrow Connector 17">
            <a:extLst>
              <a:ext uri="{FF2B5EF4-FFF2-40B4-BE49-F238E27FC236}">
                <a16:creationId xmlns:a16="http://schemas.microsoft.com/office/drawing/2014/main" id="{18AD2121-5857-B649-8FA6-624A46546296}"/>
              </a:ext>
            </a:extLst>
          </p:cNvPr>
          <p:cNvCxnSpPr>
            <a:cxnSpLocks/>
          </p:cNvCxnSpPr>
          <p:nvPr/>
        </p:nvCxnSpPr>
        <p:spPr>
          <a:xfrm>
            <a:off x="6185797" y="4770521"/>
            <a:ext cx="1005417" cy="451719"/>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9610F40-FCF4-2744-9669-A89F15DF71CB}"/>
              </a:ext>
            </a:extLst>
          </p:cNvPr>
          <p:cNvCxnSpPr>
            <a:cxnSpLocks/>
          </p:cNvCxnSpPr>
          <p:nvPr/>
        </p:nvCxnSpPr>
        <p:spPr>
          <a:xfrm>
            <a:off x="6185797" y="4897464"/>
            <a:ext cx="1005417" cy="211065"/>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4E1BCA-697A-1D4A-B8F0-F2258748FD16}"/>
              </a:ext>
            </a:extLst>
          </p:cNvPr>
          <p:cNvCxnSpPr>
            <a:cxnSpLocks/>
          </p:cNvCxnSpPr>
          <p:nvPr/>
        </p:nvCxnSpPr>
        <p:spPr>
          <a:xfrm>
            <a:off x="6185797" y="5846330"/>
            <a:ext cx="1005417" cy="33095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6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27B-31CF-ED4B-B2F2-F372EFA01821}"/>
              </a:ext>
            </a:extLst>
          </p:cNvPr>
          <p:cNvSpPr>
            <a:spLocks noGrp="1"/>
          </p:cNvSpPr>
          <p:nvPr>
            <p:ph type="title"/>
          </p:nvPr>
        </p:nvSpPr>
        <p:spPr/>
        <p:txBody>
          <a:bodyPr/>
          <a:lstStyle/>
          <a:p>
            <a:r>
              <a:rPr lang="en-ES" dirty="0"/>
              <a:t>Other changes</a:t>
            </a:r>
          </a:p>
        </p:txBody>
      </p:sp>
      <p:sp>
        <p:nvSpPr>
          <p:cNvPr id="3" name="Content Placeholder 2">
            <a:extLst>
              <a:ext uri="{FF2B5EF4-FFF2-40B4-BE49-F238E27FC236}">
                <a16:creationId xmlns:a16="http://schemas.microsoft.com/office/drawing/2014/main" id="{34E659B8-3F47-2943-BDEA-884F05D986BF}"/>
              </a:ext>
            </a:extLst>
          </p:cNvPr>
          <p:cNvSpPr>
            <a:spLocks noGrp="1"/>
          </p:cNvSpPr>
          <p:nvPr>
            <p:ph idx="1"/>
          </p:nvPr>
        </p:nvSpPr>
        <p:spPr/>
        <p:txBody>
          <a:bodyPr/>
          <a:lstStyle/>
          <a:p>
            <a:r>
              <a:rPr lang="en-ES" dirty="0"/>
              <a:t>Editorial changes for content </a:t>
            </a:r>
            <a:r>
              <a:rPr lang="en-GB" dirty="0"/>
              <a:t>homogeneity</a:t>
            </a:r>
          </a:p>
          <a:p>
            <a:r>
              <a:rPr lang="en-ES" dirty="0"/>
              <a:t>Removed references to Data Cube</a:t>
            </a:r>
            <a:r>
              <a:rPr lang="en-GB" dirty="0"/>
              <a:t> Vocabulary</a:t>
            </a:r>
            <a:endParaRPr lang="en-ES" dirty="0"/>
          </a:p>
          <a:p>
            <a:r>
              <a:rPr lang="en-ES" dirty="0"/>
              <a:t>Included explicit references to The Profiles Vocabulary for standard conformance purposes</a:t>
            </a:r>
          </a:p>
        </p:txBody>
      </p:sp>
    </p:spTree>
    <p:extLst>
      <p:ext uri="{BB962C8B-B14F-4D97-AF65-F5344CB8AC3E}">
        <p14:creationId xmlns:p14="http://schemas.microsoft.com/office/powerpoint/2010/main" val="314458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Timeline</a:t>
            </a:r>
          </a:p>
        </p:txBody>
      </p:sp>
      <p:sp>
        <p:nvSpPr>
          <p:cNvPr id="3" name="Subtitle 2"/>
          <p:cNvSpPr>
            <a:spLocks noGrp="1"/>
          </p:cNvSpPr>
          <p:nvPr>
            <p:ph type="subTitle" idx="1"/>
          </p:nvPr>
        </p:nvSpPr>
        <p:spPr/>
        <p:txBody>
          <a:bodyPr/>
          <a:lstStyle/>
          <a:p>
            <a:r>
              <a:rPr lang="en-GB" dirty="0"/>
              <a:t>Status of work &amp; planned activities</a:t>
            </a:r>
          </a:p>
        </p:txBody>
      </p:sp>
    </p:spTree>
    <p:extLst>
      <p:ext uri="{BB962C8B-B14F-4D97-AF65-F5344CB8AC3E}">
        <p14:creationId xmlns:p14="http://schemas.microsoft.com/office/powerpoint/2010/main" val="52842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Timeline</a:t>
            </a:r>
            <a:endParaRPr lang="en-GB" dirty="0"/>
          </a:p>
        </p:txBody>
      </p:sp>
      <p:cxnSp>
        <p:nvCxnSpPr>
          <p:cNvPr id="3" name="Straight Connector 2"/>
          <p:cNvCxnSpPr/>
          <p:nvPr/>
        </p:nvCxnSpPr>
        <p:spPr bwMode="auto">
          <a:xfrm>
            <a:off x="1026712" y="3715957"/>
            <a:ext cx="10522558" cy="0"/>
          </a:xfrm>
          <a:prstGeom prst="line">
            <a:avLst/>
          </a:prstGeom>
          <a:noFill/>
          <a:ln w="38100" cap="flat" cmpd="sng" algn="ctr">
            <a:solidFill>
              <a:schemeClr val="tx2"/>
            </a:solidFill>
            <a:prstDash val="solid"/>
            <a:round/>
            <a:headEnd type="none" w="med" len="med"/>
            <a:tailEnd type="triangle" w="med" len="med"/>
          </a:ln>
          <a:effectLst/>
        </p:spPr>
      </p:cxnSp>
      <p:grpSp>
        <p:nvGrpSpPr>
          <p:cNvPr id="4" name="Group 3"/>
          <p:cNvGrpSpPr/>
          <p:nvPr/>
        </p:nvGrpSpPr>
        <p:grpSpPr>
          <a:xfrm>
            <a:off x="4467457" y="3705500"/>
            <a:ext cx="1898486" cy="1736535"/>
            <a:chOff x="4642896" y="2511340"/>
            <a:chExt cx="1386712" cy="1736535"/>
          </a:xfrm>
        </p:grpSpPr>
        <p:sp>
          <p:nvSpPr>
            <p:cNvPr id="5" name="TextBox 4"/>
            <p:cNvSpPr txBox="1"/>
            <p:nvPr/>
          </p:nvSpPr>
          <p:spPr>
            <a:xfrm>
              <a:off x="4642896" y="3247601"/>
              <a:ext cx="1386712" cy="1000274"/>
            </a:xfrm>
            <a:prstGeom prst="rect">
              <a:avLst/>
            </a:prstGeom>
            <a:solidFill>
              <a:schemeClr val="bg1">
                <a:lumMod val="95000"/>
              </a:schemeClr>
            </a:solidFill>
          </p:spPr>
          <p:txBody>
            <a:bodyPr wrap="square" rtlCol="0">
              <a:spAutoFit/>
            </a:bodyPr>
            <a:lstStyle/>
            <a:p>
              <a:pPr algn="ctr">
                <a:spcBef>
                  <a:spcPts val="600"/>
                </a:spcBef>
                <a:spcAft>
                  <a:spcPts val="600"/>
                </a:spcAft>
              </a:pPr>
              <a:r>
                <a:rPr lang="" dirty="0">
                  <a:solidFill>
                    <a:schemeClr val="tx2"/>
                  </a:solidFill>
                  <a:latin typeface="Arial" panose="020B0604020202020204" pitchFamily="34" charset="0"/>
                  <a:cs typeface="Arial" panose="020B0604020202020204" pitchFamily="34" charset="0"/>
                </a:rPr>
                <a:t>TODAY</a:t>
              </a:r>
            </a:p>
            <a:p>
              <a:pPr algn="ctr"/>
              <a:r>
                <a:rPr lang="" dirty="0">
                  <a:latin typeface="Arial" panose="020B0604020202020204" pitchFamily="34" charset="0"/>
                  <a:cs typeface="Arial" panose="020B0604020202020204" pitchFamily="34" charset="0"/>
                </a:rPr>
                <a:t>Stable B</a:t>
              </a:r>
              <a:r>
                <a:rPr lang="en-GB" dirty="0">
                  <a:latin typeface="Arial" panose="020B0604020202020204" pitchFamily="34" charset="0"/>
                  <a:cs typeface="Arial" panose="020B0604020202020204" pitchFamily="34" charset="0"/>
                </a:rPr>
                <a:t>R</a:t>
              </a:r>
              <a:r>
                <a:rPr lang="" dirty="0">
                  <a:latin typeface="Arial" panose="020B0604020202020204" pitchFamily="34" charset="0"/>
                  <a:cs typeface="Arial" panose="020B0604020202020204" pitchFamily="34" charset="0"/>
                </a:rPr>
                <a:t>eg-DCAT-AP</a:t>
              </a:r>
              <a:endParaRPr lang="en-GB" dirty="0" err="1">
                <a:latin typeface="Arial" panose="020B0604020202020204" pitchFamily="34" charset="0"/>
                <a:cs typeface="Arial" panose="020B0604020202020204" pitchFamily="34" charset="0"/>
              </a:endParaRPr>
            </a:p>
          </p:txBody>
        </p:sp>
        <p:cxnSp>
          <p:nvCxnSpPr>
            <p:cNvPr id="6" name="Straight Connector 5"/>
            <p:cNvCxnSpPr/>
            <p:nvPr/>
          </p:nvCxnSpPr>
          <p:spPr bwMode="auto">
            <a:xfrm>
              <a:off x="4682221" y="3608711"/>
              <a:ext cx="1303020" cy="0"/>
            </a:xfrm>
            <a:prstGeom prst="line">
              <a:avLst/>
            </a:prstGeom>
            <a:noFill/>
            <a:ln w="9525" cap="flat" cmpd="sng" algn="ctr">
              <a:solidFill>
                <a:schemeClr val="tx2"/>
              </a:solidFill>
              <a:prstDash val="solid"/>
              <a:round/>
              <a:headEnd type="none" w="med" len="med"/>
              <a:tailEnd type="none" w="med" len="med"/>
            </a:ln>
            <a:effectLst/>
          </p:spPr>
        </p:cxnSp>
        <p:cxnSp>
          <p:nvCxnSpPr>
            <p:cNvPr id="7" name="Straight Connector 6"/>
            <p:cNvCxnSpPr>
              <a:endCxn id="5" idx="0"/>
            </p:cNvCxnSpPr>
            <p:nvPr/>
          </p:nvCxnSpPr>
          <p:spPr bwMode="auto">
            <a:xfrm>
              <a:off x="5333731" y="2511340"/>
              <a:ext cx="2521" cy="736261"/>
            </a:xfrm>
            <a:prstGeom prst="line">
              <a:avLst/>
            </a:prstGeom>
            <a:noFill/>
            <a:ln w="12700" cap="flat" cmpd="sng" algn="ctr">
              <a:solidFill>
                <a:schemeClr val="tx2"/>
              </a:solidFill>
              <a:prstDash val="solid"/>
              <a:round/>
              <a:headEnd type="none" w="med" len="med"/>
              <a:tailEnd type="oval" w="med" len="med"/>
            </a:ln>
            <a:effectLst/>
          </p:spPr>
        </p:cxnSp>
      </p:grpSp>
      <p:grpSp>
        <p:nvGrpSpPr>
          <p:cNvPr id="8" name="Group 7"/>
          <p:cNvGrpSpPr/>
          <p:nvPr/>
        </p:nvGrpSpPr>
        <p:grpSpPr>
          <a:xfrm>
            <a:off x="3829297" y="2001480"/>
            <a:ext cx="1812832" cy="1704020"/>
            <a:chOff x="3650760" y="1053949"/>
            <a:chExt cx="1812832" cy="1704020"/>
          </a:xfrm>
        </p:grpSpPr>
        <p:sp>
          <p:nvSpPr>
            <p:cNvPr id="9" name="TextBox 8"/>
            <p:cNvSpPr txBox="1"/>
            <p:nvPr/>
          </p:nvSpPr>
          <p:spPr>
            <a:xfrm>
              <a:off x="3650760" y="1053949"/>
              <a:ext cx="1812832" cy="1000274"/>
            </a:xfrm>
            <a:prstGeom prst="rect">
              <a:avLst/>
            </a:prstGeom>
            <a:solidFill>
              <a:schemeClr val="bg1">
                <a:lumMod val="95000"/>
              </a:schemeClr>
            </a:solidFill>
          </p:spPr>
          <p:txBody>
            <a:bodyPr wrap="square" rtlCol="0">
              <a:spAutoFit/>
            </a:bodyPr>
            <a:lstStyle/>
            <a:p>
              <a:pPr>
                <a:spcBef>
                  <a:spcPts val="600"/>
                </a:spcBef>
                <a:spcAft>
                  <a:spcPts val="600"/>
                </a:spcAft>
              </a:pPr>
              <a:r>
                <a:rPr lang="" dirty="0">
                  <a:solidFill>
                    <a:schemeClr val="tx2"/>
                  </a:solidFill>
                  <a:latin typeface="Arial" panose="020B0604020202020204" pitchFamily="34" charset="0"/>
                  <a:cs typeface="Arial" panose="020B0604020202020204" pitchFamily="34" charset="0"/>
                </a:rPr>
                <a:t>APR-MAY 2020</a:t>
              </a:r>
            </a:p>
            <a:p>
              <a:r>
                <a:rPr lang="" dirty="0">
                  <a:latin typeface="Arial" panose="020B0604020202020204" pitchFamily="34" charset="0"/>
                  <a:cs typeface="Arial" panose="020B0604020202020204" pitchFamily="34" charset="0"/>
                </a:rPr>
                <a:t>WG, discussion &amp;</a:t>
              </a:r>
              <a:r>
                <a:rPr lang="en-GB" dirty="0">
                  <a:latin typeface="Arial" panose="020B0604020202020204" pitchFamily="34" charset="0"/>
                  <a:cs typeface="Arial" panose="020B0604020202020204" pitchFamily="34" charset="0"/>
                </a:rPr>
                <a:t> feedback</a:t>
              </a:r>
              <a:endParaRPr lang="" dirty="0">
                <a:latin typeface="Arial" panose="020B0604020202020204" pitchFamily="34" charset="0"/>
                <a:cs typeface="Arial" panose="020B0604020202020204" pitchFamily="34" charset="0"/>
              </a:endParaRPr>
            </a:p>
          </p:txBody>
        </p:sp>
        <p:cxnSp>
          <p:nvCxnSpPr>
            <p:cNvPr id="10" name="Straight Connector 9"/>
            <p:cNvCxnSpPr>
              <a:endCxn id="9" idx="2"/>
            </p:cNvCxnSpPr>
            <p:nvPr/>
          </p:nvCxnSpPr>
          <p:spPr bwMode="auto">
            <a:xfrm flipV="1">
              <a:off x="4549158" y="2054223"/>
              <a:ext cx="8018" cy="703746"/>
            </a:xfrm>
            <a:prstGeom prst="line">
              <a:avLst/>
            </a:prstGeom>
            <a:noFill/>
            <a:ln w="12700" cap="flat" cmpd="sng" algn="ctr">
              <a:solidFill>
                <a:schemeClr val="tx2"/>
              </a:solidFill>
              <a:prstDash val="solid"/>
              <a:round/>
              <a:headEnd type="none" w="med" len="med"/>
              <a:tailEnd type="oval" w="med" len="med"/>
            </a:ln>
            <a:effectLst/>
          </p:spPr>
        </p:cxnSp>
      </p:grpSp>
      <p:grpSp>
        <p:nvGrpSpPr>
          <p:cNvPr id="12" name="Group 11"/>
          <p:cNvGrpSpPr/>
          <p:nvPr/>
        </p:nvGrpSpPr>
        <p:grpSpPr>
          <a:xfrm>
            <a:off x="1069154" y="2006709"/>
            <a:ext cx="2123096" cy="1709248"/>
            <a:chOff x="3184336" y="1059178"/>
            <a:chExt cx="2123096" cy="1709248"/>
          </a:xfrm>
        </p:grpSpPr>
        <p:sp>
          <p:nvSpPr>
            <p:cNvPr id="13" name="TextBox 12"/>
            <p:cNvSpPr txBox="1"/>
            <p:nvPr/>
          </p:nvSpPr>
          <p:spPr>
            <a:xfrm>
              <a:off x="3184336" y="1059178"/>
              <a:ext cx="2123096" cy="1277273"/>
            </a:xfrm>
            <a:prstGeom prst="rect">
              <a:avLst/>
            </a:prstGeom>
            <a:solidFill>
              <a:schemeClr val="bg1">
                <a:lumMod val="95000"/>
              </a:schemeClr>
            </a:solidFill>
          </p:spPr>
          <p:txBody>
            <a:bodyPr wrap="square" rtlCol="0">
              <a:spAutoFit/>
            </a:bodyPr>
            <a:lstStyle/>
            <a:p>
              <a:pPr algn="ctr">
                <a:spcBef>
                  <a:spcPts val="600"/>
                </a:spcBef>
                <a:spcAft>
                  <a:spcPts val="600"/>
                </a:spcAft>
              </a:pPr>
              <a:r>
                <a:rPr lang="" sz="1800" dirty="0">
                  <a:solidFill>
                    <a:schemeClr val="tx2"/>
                  </a:solidFill>
                  <a:latin typeface="Arial" panose="020B0604020202020204" pitchFamily="34" charset="0"/>
                  <a:cs typeface="Arial" panose="020B0604020202020204" pitchFamily="34" charset="0"/>
                </a:rPr>
                <a:t>MAR-DEC 2019</a:t>
              </a:r>
            </a:p>
            <a:p>
              <a:pPr algn="ctr"/>
              <a:r>
                <a:rPr lang="" dirty="0">
                  <a:latin typeface="Arial" panose="020B0604020202020204" pitchFamily="34" charset="0"/>
                  <a:cs typeface="Arial" panose="020B0604020202020204" pitchFamily="34" charset="0"/>
                </a:rPr>
                <a:t>Working Drafts, WGs and discussions</a:t>
              </a:r>
              <a:endParaRPr lang="en-GB" dirty="0" err="1">
                <a:latin typeface="Arial" panose="020B0604020202020204" pitchFamily="34" charset="0"/>
                <a:cs typeface="Arial" panose="020B0604020202020204" pitchFamily="34" charset="0"/>
              </a:endParaRPr>
            </a:p>
          </p:txBody>
        </p:sp>
        <p:cxnSp>
          <p:nvCxnSpPr>
            <p:cNvPr id="14" name="Straight Connector 13"/>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15" name="Straight Connector 14"/>
            <p:cNvCxnSpPr/>
            <p:nvPr/>
          </p:nvCxnSpPr>
          <p:spPr bwMode="auto">
            <a:xfrm>
              <a:off x="3267326" y="1396851"/>
              <a:ext cx="2040106" cy="0"/>
            </a:xfrm>
            <a:prstGeom prst="line">
              <a:avLst/>
            </a:prstGeom>
            <a:noFill/>
            <a:ln w="9525" cap="flat" cmpd="sng" algn="ctr">
              <a:solidFill>
                <a:schemeClr val="tx2"/>
              </a:solidFill>
              <a:prstDash val="solid"/>
              <a:round/>
              <a:headEnd type="none" w="med" len="med"/>
              <a:tailEnd type="none" w="med" len="med"/>
            </a:ln>
            <a:effectLst/>
          </p:spPr>
        </p:cxnSp>
      </p:grpSp>
      <p:grpSp>
        <p:nvGrpSpPr>
          <p:cNvPr id="16" name="Group 15"/>
          <p:cNvGrpSpPr/>
          <p:nvPr/>
        </p:nvGrpSpPr>
        <p:grpSpPr>
          <a:xfrm>
            <a:off x="6137476" y="2006709"/>
            <a:ext cx="1836091" cy="1719706"/>
            <a:chOff x="3665222" y="1059178"/>
            <a:chExt cx="1456857" cy="1719706"/>
          </a:xfrm>
        </p:grpSpPr>
        <p:sp>
          <p:nvSpPr>
            <p:cNvPr id="17" name="TextBox 16"/>
            <p:cNvSpPr txBox="1"/>
            <p:nvPr/>
          </p:nvSpPr>
          <p:spPr>
            <a:xfrm>
              <a:off x="3665222" y="1059178"/>
              <a:ext cx="1456857" cy="1000274"/>
            </a:xfrm>
            <a:prstGeom prst="rect">
              <a:avLst/>
            </a:prstGeom>
            <a:solidFill>
              <a:schemeClr val="bg1">
                <a:lumMod val="95000"/>
              </a:schemeClr>
            </a:solidFill>
          </p:spPr>
          <p:txBody>
            <a:bodyPr wrap="square" rtlCol="0">
              <a:spAutoFit/>
            </a:bodyPr>
            <a:lstStyle/>
            <a:p>
              <a:pPr algn="ctr">
                <a:spcBef>
                  <a:spcPts val="600"/>
                </a:spcBef>
                <a:spcAft>
                  <a:spcPts val="600"/>
                </a:spcAft>
              </a:pPr>
              <a:r>
                <a:rPr lang="" dirty="0">
                  <a:solidFill>
                    <a:schemeClr val="tx2"/>
                  </a:solidFill>
                  <a:latin typeface="Arial" panose="020B0604020202020204" pitchFamily="34" charset="0"/>
                  <a:cs typeface="Arial" panose="020B0604020202020204" pitchFamily="34" charset="0"/>
                </a:rPr>
                <a:t>JUL 2020</a:t>
              </a:r>
            </a:p>
            <a:p>
              <a:pPr algn="ctr"/>
              <a:r>
                <a:rPr lang="" dirty="0">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R</a:t>
              </a:r>
              <a:r>
                <a:rPr lang="" dirty="0">
                  <a:latin typeface="Arial" panose="020B0604020202020204" pitchFamily="34" charset="0"/>
                  <a:cs typeface="Arial" panose="020B0604020202020204" pitchFamily="34" charset="0"/>
                </a:rPr>
                <a:t>egDCAT-AP Tools</a:t>
              </a:r>
              <a:endParaRPr lang="en-GB" dirty="0" err="1">
                <a:latin typeface="Arial" panose="020B0604020202020204" pitchFamily="34" charset="0"/>
                <a:cs typeface="Arial" panose="020B0604020202020204" pitchFamily="34" charset="0"/>
              </a:endParaRPr>
            </a:p>
          </p:txBody>
        </p:sp>
        <p:cxnSp>
          <p:nvCxnSpPr>
            <p:cNvPr id="18" name="Straight Connector 17"/>
            <p:cNvCxnSpPr>
              <a:endCxn id="17" idx="2"/>
            </p:cNvCxnSpPr>
            <p:nvPr/>
          </p:nvCxnSpPr>
          <p:spPr bwMode="auto">
            <a:xfrm flipV="1">
              <a:off x="4384423" y="2059452"/>
              <a:ext cx="9228" cy="719432"/>
            </a:xfrm>
            <a:prstGeom prst="line">
              <a:avLst/>
            </a:prstGeom>
            <a:noFill/>
            <a:ln w="12700" cap="flat" cmpd="sng" algn="ctr">
              <a:solidFill>
                <a:schemeClr val="tx2"/>
              </a:solidFill>
              <a:prstDash val="solid"/>
              <a:round/>
              <a:headEnd type="none" w="med" len="med"/>
              <a:tailEnd type="oval" w="med" len="med"/>
            </a:ln>
            <a:effectLst/>
          </p:spPr>
        </p:cxnSp>
        <p:cxnSp>
          <p:nvCxnSpPr>
            <p:cNvPr id="19" name="Straight Connector 18"/>
            <p:cNvCxnSpPr/>
            <p:nvPr/>
          </p:nvCxnSpPr>
          <p:spPr bwMode="auto">
            <a:xfrm flipV="1">
              <a:off x="3665222" y="1396851"/>
              <a:ext cx="1456857" cy="5229"/>
            </a:xfrm>
            <a:prstGeom prst="line">
              <a:avLst/>
            </a:prstGeom>
            <a:noFill/>
            <a:ln w="9525" cap="flat" cmpd="sng" algn="ctr">
              <a:solidFill>
                <a:schemeClr val="tx2"/>
              </a:solidFill>
              <a:prstDash val="solid"/>
              <a:round/>
              <a:headEnd type="none" w="med" len="med"/>
              <a:tailEnd type="none" w="med" len="med"/>
            </a:ln>
            <a:effectLst/>
          </p:spPr>
        </p:cxnSp>
      </p:grpSp>
      <p:grpSp>
        <p:nvGrpSpPr>
          <p:cNvPr id="20" name="Group 19"/>
          <p:cNvGrpSpPr/>
          <p:nvPr/>
        </p:nvGrpSpPr>
        <p:grpSpPr>
          <a:xfrm>
            <a:off x="2356760" y="3726415"/>
            <a:ext cx="1865376" cy="1726079"/>
            <a:chOff x="4577931" y="2485055"/>
            <a:chExt cx="1865376" cy="1726079"/>
          </a:xfrm>
        </p:grpSpPr>
        <p:sp>
          <p:nvSpPr>
            <p:cNvPr id="21" name="TextBox 20"/>
            <p:cNvSpPr txBox="1"/>
            <p:nvPr/>
          </p:nvSpPr>
          <p:spPr>
            <a:xfrm>
              <a:off x="4577931" y="3210860"/>
              <a:ext cx="1865376" cy="1000274"/>
            </a:xfrm>
            <a:prstGeom prst="rect">
              <a:avLst/>
            </a:prstGeom>
            <a:solidFill>
              <a:schemeClr val="bg1">
                <a:lumMod val="95000"/>
              </a:schemeClr>
            </a:solidFill>
          </p:spPr>
          <p:txBody>
            <a:bodyPr wrap="square" rtlCol="0">
              <a:spAutoFit/>
            </a:bodyPr>
            <a:lstStyle/>
            <a:p>
              <a:pPr algn="ctr">
                <a:spcBef>
                  <a:spcPts val="600"/>
                </a:spcBef>
                <a:spcAft>
                  <a:spcPts val="600"/>
                </a:spcAft>
              </a:pPr>
              <a:r>
                <a:rPr lang="" dirty="0">
                  <a:solidFill>
                    <a:schemeClr val="tx2"/>
                  </a:solidFill>
                  <a:latin typeface="Arial" panose="020B0604020202020204" pitchFamily="34" charset="0"/>
                  <a:cs typeface="Arial" panose="020B0604020202020204" pitchFamily="34" charset="0"/>
                </a:rPr>
                <a:t>FEB 2020</a:t>
              </a:r>
            </a:p>
            <a:p>
              <a:pPr algn="ctr"/>
              <a:r>
                <a:rPr lang="" dirty="0">
                  <a:latin typeface="Arial" panose="020B0604020202020204" pitchFamily="34" charset="0"/>
                  <a:cs typeface="Arial" panose="020B0604020202020204" pitchFamily="34" charset="0"/>
                </a:rPr>
                <a:t>SDG &amp; TOOP Feedback</a:t>
              </a:r>
              <a:endParaRPr lang="en-GB" dirty="0" err="1">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4687659" y="3561511"/>
              <a:ext cx="1531039" cy="0"/>
            </a:xfrm>
            <a:prstGeom prst="line">
              <a:avLst/>
            </a:prstGeom>
            <a:noFill/>
            <a:ln w="9525" cap="flat" cmpd="sng" algn="ctr">
              <a:solidFill>
                <a:schemeClr val="tx2"/>
              </a:solidFill>
              <a:prstDash val="solid"/>
              <a:round/>
              <a:headEnd type="none" w="med" len="med"/>
              <a:tailEnd type="none" w="med" len="med"/>
            </a:ln>
            <a:effectLst/>
          </p:spPr>
        </p:cxnSp>
        <p:cxnSp>
          <p:nvCxnSpPr>
            <p:cNvPr id="23" name="Straight Connector 22"/>
            <p:cNvCxnSpPr/>
            <p:nvPr/>
          </p:nvCxnSpPr>
          <p:spPr bwMode="auto">
            <a:xfrm>
              <a:off x="5577019" y="2485055"/>
              <a:ext cx="4632" cy="715346"/>
            </a:xfrm>
            <a:prstGeom prst="line">
              <a:avLst/>
            </a:prstGeom>
            <a:noFill/>
            <a:ln w="12700" cap="flat" cmpd="sng" algn="ctr">
              <a:solidFill>
                <a:schemeClr val="tx2"/>
              </a:solidFill>
              <a:prstDash val="solid"/>
              <a:round/>
              <a:headEnd type="none" w="med" len="med"/>
              <a:tailEnd type="oval" w="med" len="med"/>
            </a:ln>
            <a:effectLst/>
          </p:spPr>
        </p:cxnSp>
      </p:grpSp>
      <p:grpSp>
        <p:nvGrpSpPr>
          <p:cNvPr id="25" name="Group 24"/>
          <p:cNvGrpSpPr/>
          <p:nvPr/>
        </p:nvGrpSpPr>
        <p:grpSpPr>
          <a:xfrm>
            <a:off x="7196328" y="3715957"/>
            <a:ext cx="2481737" cy="1747302"/>
            <a:chOff x="4319053" y="2463830"/>
            <a:chExt cx="2481737" cy="1747302"/>
          </a:xfrm>
        </p:grpSpPr>
        <p:sp>
          <p:nvSpPr>
            <p:cNvPr id="26" name="TextBox 25"/>
            <p:cNvSpPr txBox="1"/>
            <p:nvPr/>
          </p:nvSpPr>
          <p:spPr>
            <a:xfrm>
              <a:off x="4319053" y="3210858"/>
              <a:ext cx="2481737" cy="1000274"/>
            </a:xfrm>
            <a:prstGeom prst="rect">
              <a:avLst/>
            </a:prstGeom>
            <a:solidFill>
              <a:schemeClr val="bg1">
                <a:lumMod val="95000"/>
              </a:schemeClr>
            </a:solidFill>
          </p:spPr>
          <p:txBody>
            <a:bodyPr wrap="square" rtlCol="0">
              <a:spAutoFit/>
            </a:bodyPr>
            <a:lstStyle/>
            <a:p>
              <a:pPr algn="ctr">
                <a:spcBef>
                  <a:spcPts val="600"/>
                </a:spcBef>
                <a:spcAft>
                  <a:spcPts val="600"/>
                </a:spcAft>
              </a:pPr>
              <a:r>
                <a:rPr lang="" dirty="0">
                  <a:solidFill>
                    <a:schemeClr val="tx2"/>
                  </a:solidFill>
                  <a:latin typeface="Arial" panose="020B0604020202020204" pitchFamily="34" charset="0"/>
                  <a:cs typeface="Arial" panose="020B0604020202020204" pitchFamily="34" charset="0"/>
                </a:rPr>
                <a:t>OCT 2020</a:t>
              </a:r>
            </a:p>
            <a:p>
              <a:pPr algn="ctr"/>
              <a:r>
                <a:rPr lang="" dirty="0">
                  <a:latin typeface="Arial" panose="020B0604020202020204" pitchFamily="34" charset="0"/>
                  <a:cs typeface="Arial" panose="020B0604020202020204" pitchFamily="34" charset="0"/>
                </a:rPr>
                <a:t>Pilot implementations in MS</a:t>
              </a:r>
              <a:endParaRPr lang="en-GB" dirty="0" err="1">
                <a:latin typeface="Arial" panose="020B0604020202020204" pitchFamily="34" charset="0"/>
                <a:cs typeface="Arial" panose="020B0604020202020204" pitchFamily="34" charset="0"/>
              </a:endParaRPr>
            </a:p>
          </p:txBody>
        </p:sp>
        <p:cxnSp>
          <p:nvCxnSpPr>
            <p:cNvPr id="27" name="Straight Connector 26"/>
            <p:cNvCxnSpPr/>
            <p:nvPr/>
          </p:nvCxnSpPr>
          <p:spPr bwMode="auto">
            <a:xfrm>
              <a:off x="4501933" y="3550744"/>
              <a:ext cx="2157984" cy="0"/>
            </a:xfrm>
            <a:prstGeom prst="line">
              <a:avLst/>
            </a:prstGeom>
            <a:noFill/>
            <a:ln w="9525" cap="flat" cmpd="sng" algn="ctr">
              <a:solidFill>
                <a:schemeClr val="tx2"/>
              </a:solidFill>
              <a:prstDash val="solid"/>
              <a:round/>
              <a:headEnd type="none" w="med" len="med"/>
              <a:tailEnd type="none" w="med" len="med"/>
            </a:ln>
            <a:effectLst/>
          </p:spPr>
        </p:cxnSp>
        <p:cxnSp>
          <p:nvCxnSpPr>
            <p:cNvPr id="28" name="Straight Connector 27"/>
            <p:cNvCxnSpPr>
              <a:endCxn id="26" idx="0"/>
            </p:cNvCxnSpPr>
            <p:nvPr/>
          </p:nvCxnSpPr>
          <p:spPr bwMode="auto">
            <a:xfrm>
              <a:off x="5541437" y="2463830"/>
              <a:ext cx="18485" cy="747028"/>
            </a:xfrm>
            <a:prstGeom prst="line">
              <a:avLst/>
            </a:prstGeom>
            <a:noFill/>
            <a:ln w="12700" cap="flat" cmpd="sng" algn="ctr">
              <a:solidFill>
                <a:schemeClr val="tx2"/>
              </a:solidFill>
              <a:prstDash val="solid"/>
              <a:round/>
              <a:headEnd type="none" w="med" len="med"/>
              <a:tailEnd type="oval" w="med" len="med"/>
            </a:ln>
            <a:effectLst/>
          </p:spPr>
        </p:cxnSp>
      </p:grpSp>
      <p:grpSp>
        <p:nvGrpSpPr>
          <p:cNvPr id="29" name="Group 28"/>
          <p:cNvGrpSpPr/>
          <p:nvPr/>
        </p:nvGrpSpPr>
        <p:grpSpPr>
          <a:xfrm>
            <a:off x="8790175" y="2001480"/>
            <a:ext cx="1869227" cy="1709249"/>
            <a:chOff x="3665222" y="1059178"/>
            <a:chExt cx="1303020" cy="1709249"/>
          </a:xfrm>
        </p:grpSpPr>
        <p:sp>
          <p:nvSpPr>
            <p:cNvPr id="30" name="TextBox 29"/>
            <p:cNvSpPr txBox="1"/>
            <p:nvPr/>
          </p:nvSpPr>
          <p:spPr>
            <a:xfrm>
              <a:off x="3665222" y="1059178"/>
              <a:ext cx="1303020" cy="1000274"/>
            </a:xfrm>
            <a:prstGeom prst="rect">
              <a:avLst/>
            </a:prstGeom>
            <a:solidFill>
              <a:schemeClr val="bg1">
                <a:lumMod val="95000"/>
              </a:schemeClr>
            </a:solidFill>
          </p:spPr>
          <p:txBody>
            <a:bodyPr wrap="square" rtlCol="0">
              <a:spAutoFit/>
            </a:bodyPr>
            <a:lstStyle/>
            <a:p>
              <a:pPr algn="ctr">
                <a:spcBef>
                  <a:spcPts val="600"/>
                </a:spcBef>
                <a:spcAft>
                  <a:spcPts val="600"/>
                </a:spcAft>
              </a:pPr>
              <a:r>
                <a:rPr lang="" dirty="0">
                  <a:solidFill>
                    <a:schemeClr val="tx2"/>
                  </a:solidFill>
                  <a:latin typeface="Arial" panose="020B0604020202020204" pitchFamily="34" charset="0"/>
                  <a:cs typeface="Arial" panose="020B0604020202020204" pitchFamily="34" charset="0"/>
                </a:rPr>
                <a:t>NOV 2020</a:t>
              </a:r>
            </a:p>
            <a:p>
              <a:pPr algn="ctr"/>
              <a:r>
                <a:rPr lang="" dirty="0">
                  <a:latin typeface="Arial" panose="020B0604020202020204" pitchFamily="34" charset="0"/>
                  <a:cs typeface="Arial" panose="020B0604020202020204" pitchFamily="34" charset="0"/>
                </a:rPr>
                <a:t>Pilot report </a:t>
              </a:r>
              <a:r>
                <a:rPr lang="" sz="1800" b="0" dirty="0">
                  <a:latin typeface="Arial" panose="020B0604020202020204" pitchFamily="34" charset="0"/>
                  <a:cs typeface="Arial" panose="020B0604020202020204" pitchFamily="34" charset="0"/>
                </a:rPr>
                <a:t>and adjustments</a:t>
              </a:r>
              <a:endParaRPr lang="en-GB" sz="1800" b="0" dirty="0" err="1">
                <a:latin typeface="Arial" panose="020B0604020202020204" pitchFamily="34" charset="0"/>
                <a:cs typeface="Arial" panose="020B0604020202020204" pitchFamily="34" charset="0"/>
              </a:endParaRPr>
            </a:p>
          </p:txBody>
        </p:sp>
        <p:cxnSp>
          <p:nvCxnSpPr>
            <p:cNvPr id="31" name="Straight Connector 30"/>
            <p:cNvCxnSpPr>
              <a:endCxn id="30" idx="2"/>
            </p:cNvCxnSpPr>
            <p:nvPr/>
          </p:nvCxnSpPr>
          <p:spPr bwMode="auto">
            <a:xfrm flipV="1">
              <a:off x="4316732" y="2059452"/>
              <a:ext cx="0" cy="708975"/>
            </a:xfrm>
            <a:prstGeom prst="line">
              <a:avLst/>
            </a:prstGeom>
            <a:noFill/>
            <a:ln w="12700" cap="flat" cmpd="sng" algn="ctr">
              <a:solidFill>
                <a:schemeClr val="tx2"/>
              </a:solidFill>
              <a:prstDash val="solid"/>
              <a:round/>
              <a:headEnd type="none" w="med" len="med"/>
              <a:tailEnd type="oval" w="med" len="med"/>
            </a:ln>
            <a:effectLst/>
          </p:spPr>
        </p:cxnSp>
        <p:cxnSp>
          <p:nvCxnSpPr>
            <p:cNvPr id="32" name="Straight Connector 31"/>
            <p:cNvCxnSpPr/>
            <p:nvPr/>
          </p:nvCxnSpPr>
          <p:spPr bwMode="auto">
            <a:xfrm>
              <a:off x="3771638" y="1402080"/>
              <a:ext cx="1083614" cy="0"/>
            </a:xfrm>
            <a:prstGeom prst="line">
              <a:avLst/>
            </a:prstGeom>
            <a:noFill/>
            <a:ln w="9525" cap="flat" cmpd="sng" algn="ctr">
              <a:solidFill>
                <a:schemeClr val="tx2"/>
              </a:solidFill>
              <a:prstDash val="solid"/>
              <a:round/>
              <a:headEnd type="none" w="med" len="med"/>
              <a:tailEnd type="none" w="med" len="med"/>
            </a:ln>
            <a:effectLst/>
          </p:spPr>
        </p:cxnSp>
      </p:grpSp>
      <p:sp>
        <p:nvSpPr>
          <p:cNvPr id="40" name="TextBox 39"/>
          <p:cNvSpPr txBox="1"/>
          <p:nvPr/>
        </p:nvSpPr>
        <p:spPr>
          <a:xfrm>
            <a:off x="10390302" y="3829491"/>
            <a:ext cx="1903505" cy="1077218"/>
          </a:xfrm>
          <a:prstGeom prst="rect">
            <a:avLst/>
          </a:prstGeom>
          <a:noFill/>
        </p:spPr>
        <p:txBody>
          <a:bodyPr wrap="square" rtlCol="0" anchor="t" anchorCtr="0">
            <a:spAutoFit/>
          </a:bodyPr>
          <a:lstStyle/>
          <a:p>
            <a:pPr algn="ctr"/>
            <a:r>
              <a:rPr lang="en-IE" sz="1600" dirty="0">
                <a:solidFill>
                  <a:schemeClr val="accent1"/>
                </a:solidFill>
                <a:cs typeface="Arial" panose="020B0604020202020204" pitchFamily="34" charset="0"/>
              </a:rPr>
              <a:t> </a:t>
            </a:r>
            <a:r>
              <a:rPr lang="en-IE" sz="1600" dirty="0">
                <a:solidFill>
                  <a:schemeClr val="accent3">
                    <a:lumMod val="75000"/>
                  </a:schemeClr>
                </a:solidFill>
              </a:rPr>
              <a:t>Interoperable </a:t>
            </a:r>
            <a:r>
              <a:rPr lang="en-IE" sz="1600" dirty="0" err="1">
                <a:solidFill>
                  <a:schemeClr val="accent3">
                    <a:lumMod val="75000"/>
                  </a:schemeClr>
                </a:solidFill>
              </a:rPr>
              <a:t>BRegDCAT</a:t>
            </a:r>
            <a:r>
              <a:rPr lang="en-IE" sz="1600" dirty="0">
                <a:solidFill>
                  <a:schemeClr val="accent3">
                    <a:lumMod val="75000"/>
                  </a:schemeClr>
                </a:solidFill>
              </a:rPr>
              <a:t>-AP and supporting tools</a:t>
            </a:r>
            <a:endParaRPr lang="en-GB" sz="1600" dirty="0">
              <a:solidFill>
                <a:schemeClr val="accent3">
                  <a:lumMod val="75000"/>
                </a:schemeClr>
              </a:solidFill>
            </a:endParaRPr>
          </a:p>
        </p:txBody>
      </p:sp>
      <p:cxnSp>
        <p:nvCxnSpPr>
          <p:cNvPr id="41" name="Straight Arrow Connector 40">
            <a:extLst>
              <a:ext uri="{FF2B5EF4-FFF2-40B4-BE49-F238E27FC236}">
                <a16:creationId xmlns:a16="http://schemas.microsoft.com/office/drawing/2014/main" id="{793C648D-BBF7-C149-ACDE-CEAB1B8FBA5B}"/>
              </a:ext>
            </a:extLst>
          </p:cNvPr>
          <p:cNvCxnSpPr>
            <a:cxnSpLocks/>
          </p:cNvCxnSpPr>
          <p:nvPr/>
        </p:nvCxnSpPr>
        <p:spPr>
          <a:xfrm>
            <a:off x="5550408" y="3829491"/>
            <a:ext cx="140327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A238BB6-29FE-5B49-A2FD-564729A2D306}"/>
              </a:ext>
            </a:extLst>
          </p:cNvPr>
          <p:cNvSpPr txBox="1"/>
          <p:nvPr/>
        </p:nvSpPr>
        <p:spPr>
          <a:xfrm>
            <a:off x="5494205" y="3827759"/>
            <a:ext cx="1472181" cy="646331"/>
          </a:xfrm>
          <a:prstGeom prst="rect">
            <a:avLst/>
          </a:prstGeom>
          <a:noFill/>
        </p:spPr>
        <p:txBody>
          <a:bodyPr wrap="square" rtlCol="0">
            <a:spAutoFit/>
          </a:bodyPr>
          <a:lstStyle/>
          <a:p>
            <a:pPr algn="ctr"/>
            <a:r>
              <a:rPr lang="en-GB" sz="1200" dirty="0">
                <a:solidFill>
                  <a:schemeClr val="accent6"/>
                </a:solidFill>
              </a:rPr>
              <a:t>Testing with Interoperability Testbed</a:t>
            </a:r>
            <a:endParaRPr lang="en-GR" sz="1200" dirty="0">
              <a:solidFill>
                <a:schemeClr val="accent6"/>
              </a:solidFill>
            </a:endParaRPr>
          </a:p>
        </p:txBody>
      </p:sp>
      <p:cxnSp>
        <p:nvCxnSpPr>
          <p:cNvPr id="79" name="Straight Connector 78"/>
          <p:cNvCxnSpPr/>
          <p:nvPr/>
        </p:nvCxnSpPr>
        <p:spPr bwMode="auto">
          <a:xfrm>
            <a:off x="3829297" y="2344382"/>
            <a:ext cx="1812832" cy="0"/>
          </a:xfrm>
          <a:prstGeom prst="line">
            <a:avLst/>
          </a:prstGeom>
          <a:noFill/>
          <a:ln w="9525" cap="flat" cmpd="sng" algn="ctr">
            <a:solidFill>
              <a:schemeClr val="tx2"/>
            </a:solidFill>
            <a:prstDash val="solid"/>
            <a:round/>
            <a:headEnd type="none" w="med" len="med"/>
            <a:tailEnd type="none" w="med" len="med"/>
          </a:ln>
          <a:effectLst/>
        </p:spPr>
      </p:cxnSp>
      <p:cxnSp>
        <p:nvCxnSpPr>
          <p:cNvPr id="35" name="Straight Arrow Connector 34">
            <a:extLst>
              <a:ext uri="{FF2B5EF4-FFF2-40B4-BE49-F238E27FC236}">
                <a16:creationId xmlns:a16="http://schemas.microsoft.com/office/drawing/2014/main" id="{793C648D-BBF7-C149-ACDE-CEAB1B8FBA5B}"/>
              </a:ext>
            </a:extLst>
          </p:cNvPr>
          <p:cNvCxnSpPr>
            <a:cxnSpLocks/>
          </p:cNvCxnSpPr>
          <p:nvPr/>
        </p:nvCxnSpPr>
        <p:spPr>
          <a:xfrm>
            <a:off x="7043892" y="3841154"/>
            <a:ext cx="140327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A238BB6-29FE-5B49-A2FD-564729A2D306}"/>
              </a:ext>
            </a:extLst>
          </p:cNvPr>
          <p:cNvSpPr txBox="1"/>
          <p:nvPr/>
        </p:nvSpPr>
        <p:spPr>
          <a:xfrm>
            <a:off x="6945189" y="3826893"/>
            <a:ext cx="1472181" cy="276999"/>
          </a:xfrm>
          <a:prstGeom prst="rect">
            <a:avLst/>
          </a:prstGeom>
          <a:noFill/>
        </p:spPr>
        <p:txBody>
          <a:bodyPr wrap="square" rtlCol="0">
            <a:spAutoFit/>
          </a:bodyPr>
          <a:lstStyle/>
          <a:p>
            <a:pPr algn="ctr"/>
            <a:r>
              <a:rPr lang="en-GB" sz="1200" dirty="0">
                <a:solidFill>
                  <a:schemeClr val="accent6"/>
                </a:solidFill>
              </a:rPr>
              <a:t>Piloting</a:t>
            </a:r>
            <a:endParaRPr lang="en-GR" sz="1200" dirty="0">
              <a:solidFill>
                <a:schemeClr val="accent6"/>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849" y="271858"/>
            <a:ext cx="982895" cy="1080000"/>
          </a:xfrm>
          <a:prstGeom prst="rect">
            <a:avLst/>
          </a:prstGeom>
        </p:spPr>
      </p:pic>
    </p:spTree>
    <p:extLst>
      <p:ext uri="{BB962C8B-B14F-4D97-AF65-F5344CB8AC3E}">
        <p14:creationId xmlns:p14="http://schemas.microsoft.com/office/powerpoint/2010/main" val="36081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27B-31CF-ED4B-B2F2-F372EFA01821}"/>
              </a:ext>
            </a:extLst>
          </p:cNvPr>
          <p:cNvSpPr>
            <a:spLocks noGrp="1"/>
          </p:cNvSpPr>
          <p:nvPr>
            <p:ph type="title"/>
          </p:nvPr>
        </p:nvSpPr>
        <p:spPr/>
        <p:txBody>
          <a:bodyPr/>
          <a:lstStyle/>
          <a:p>
            <a:r>
              <a:rPr lang="en-ES" dirty="0"/>
              <a:t>Alig</a:t>
            </a:r>
            <a:r>
              <a:rPr lang="en-GB" dirty="0"/>
              <a:t>n</a:t>
            </a:r>
            <a:r>
              <a:rPr lang="en-ES" dirty="0"/>
              <a:t>ment with real-world implementations</a:t>
            </a:r>
          </a:p>
        </p:txBody>
      </p:sp>
      <p:sp>
        <p:nvSpPr>
          <p:cNvPr id="3" name="Content Placeholder 2">
            <a:extLst>
              <a:ext uri="{FF2B5EF4-FFF2-40B4-BE49-F238E27FC236}">
                <a16:creationId xmlns:a16="http://schemas.microsoft.com/office/drawing/2014/main" id="{34E659B8-3F47-2943-BDEA-884F05D986BF}"/>
              </a:ext>
            </a:extLst>
          </p:cNvPr>
          <p:cNvSpPr>
            <a:spLocks noGrp="1"/>
          </p:cNvSpPr>
          <p:nvPr>
            <p:ph idx="1"/>
          </p:nvPr>
        </p:nvSpPr>
        <p:spPr>
          <a:xfrm>
            <a:off x="866252" y="1417617"/>
            <a:ext cx="11030473" cy="5333000"/>
          </a:xfrm>
        </p:spPr>
        <p:txBody>
          <a:bodyPr/>
          <a:lstStyle/>
          <a:p>
            <a:r>
              <a:rPr lang="en-GB" sz="2000" dirty="0"/>
              <a:t>Pilot of the specification and supporting tools in MS: </a:t>
            </a:r>
            <a:r>
              <a:rPr lang="en-GB" sz="2000" dirty="0">
                <a:solidFill>
                  <a:schemeClr val="accent3">
                    <a:lumMod val="75000"/>
                  </a:schemeClr>
                </a:solidFill>
              </a:rPr>
              <a:t>Norway, Spain, Lithuania </a:t>
            </a:r>
          </a:p>
          <a:p>
            <a:r>
              <a:rPr lang="en-ES" sz="2000" dirty="0"/>
              <a:t>Adjustments after the implementation of real </a:t>
            </a:r>
            <a:r>
              <a:rPr lang="en-GB" sz="2000" dirty="0"/>
              <a:t>use-</a:t>
            </a:r>
            <a:r>
              <a:rPr lang="en-ES" sz="2000" dirty="0"/>
              <a:t>cases</a:t>
            </a:r>
          </a:p>
          <a:p>
            <a:pPr>
              <a:spcBef>
                <a:spcPts val="600"/>
              </a:spcBef>
              <a:spcAft>
                <a:spcPts val="1200"/>
              </a:spcAft>
            </a:pPr>
            <a:r>
              <a:rPr lang="en-ES" sz="2000" dirty="0">
                <a:hlinkClick r:id="rId3"/>
              </a:rPr>
              <a:t>Proposal to extend the vocabulary</a:t>
            </a:r>
            <a:r>
              <a:rPr lang="en-ES" sz="2000" dirty="0"/>
              <a:t> to cover aspects like:</a:t>
            </a:r>
          </a:p>
          <a:p>
            <a:pPr lvl="1">
              <a:spcBef>
                <a:spcPts val="600"/>
              </a:spcBef>
              <a:spcAft>
                <a:spcPts val="1200"/>
              </a:spcAft>
              <a:buFont typeface="Wingdings" panose="05000000000000000000" pitchFamily="2" charset="2"/>
              <a:buChar char="§"/>
            </a:pPr>
            <a:r>
              <a:rPr lang="en-ES" sz="1800" dirty="0"/>
              <a:t>Conformance to standard data patterns/models;</a:t>
            </a:r>
          </a:p>
          <a:p>
            <a:pPr lvl="1">
              <a:spcBef>
                <a:spcPts val="600"/>
              </a:spcBef>
              <a:spcAft>
                <a:spcPts val="1200"/>
              </a:spcAft>
              <a:buFont typeface="Wingdings" panose="05000000000000000000" pitchFamily="2" charset="2"/>
              <a:buChar char="§"/>
            </a:pPr>
            <a:r>
              <a:rPr lang="en-ES" sz="1800" dirty="0"/>
              <a:t>Registry credentials management;</a:t>
            </a:r>
          </a:p>
          <a:p>
            <a:pPr lvl="1">
              <a:spcBef>
                <a:spcPts val="600"/>
              </a:spcBef>
              <a:spcAft>
                <a:spcPts val="1200"/>
              </a:spcAft>
              <a:buFont typeface="Wingdings" panose="05000000000000000000" pitchFamily="2" charset="2"/>
              <a:buChar char="§"/>
            </a:pPr>
            <a:r>
              <a:rPr lang="en-ES" sz="1800" dirty="0"/>
              <a:t>Terms of use of data</a:t>
            </a:r>
            <a:r>
              <a:rPr lang="en-GB" sz="1800" dirty="0"/>
              <a:t>: t</a:t>
            </a:r>
            <a:r>
              <a:rPr lang="en-ES" sz="1800" dirty="0"/>
              <a:t>his is, legal, organi</a:t>
            </a:r>
            <a:r>
              <a:rPr lang="en-GB" sz="1800" dirty="0"/>
              <a:t>s</a:t>
            </a:r>
            <a:r>
              <a:rPr lang="en-ES" sz="1800" dirty="0"/>
              <a:t>ational, and operational restrictions to make registries interoperable;</a:t>
            </a:r>
            <a:r>
              <a:rPr lang="en-GB" sz="1800" dirty="0"/>
              <a:t> etc.</a:t>
            </a:r>
            <a:endParaRPr lang="en-ES" sz="1800" dirty="0"/>
          </a:p>
          <a:p>
            <a:pPr>
              <a:spcBef>
                <a:spcPts val="600"/>
              </a:spcBef>
              <a:spcAft>
                <a:spcPts val="1200"/>
              </a:spcAft>
            </a:pPr>
            <a:r>
              <a:rPr lang="en-GB" sz="2000" dirty="0"/>
              <a:t>Report on the pilot &amp; outcomes in Public Webinar - Autumn</a:t>
            </a:r>
          </a:p>
          <a:p>
            <a:r>
              <a:rPr lang="en-GB" sz="2000" dirty="0"/>
              <a:t>Specification and tools </a:t>
            </a:r>
            <a:r>
              <a:rPr lang="en-GB" sz="2000" b="1" dirty="0"/>
              <a:t>available to all MS to be reused </a:t>
            </a:r>
            <a:r>
              <a:rPr lang="en-GB" sz="2000" dirty="0"/>
              <a:t>as </a:t>
            </a:r>
            <a:r>
              <a:rPr lang="en-GB" sz="2000" b="1" dirty="0"/>
              <a:t>standard for BRs</a:t>
            </a:r>
          </a:p>
          <a:p>
            <a:r>
              <a:rPr lang="en-GB" sz="2000" dirty="0"/>
              <a:t>Open door for </a:t>
            </a:r>
            <a:r>
              <a:rPr lang="en-GB" sz="2000" dirty="0">
                <a:effectLst>
                  <a:outerShdw blurRad="38100" dist="38100" dir="2700000" algn="tl">
                    <a:srgbClr val="000000">
                      <a:alpha val="43137"/>
                    </a:srgbClr>
                  </a:outerShdw>
                </a:effectLst>
              </a:rPr>
              <a:t>European Registry of Registries (ERBR)</a:t>
            </a:r>
            <a:endParaRPr lang="en-ES" sz="2000" dirty="0">
              <a:effectLst>
                <a:outerShdw blurRad="38100" dist="38100" dir="2700000" algn="tl">
                  <a:srgbClr val="000000">
                    <a:alpha val="43137"/>
                  </a:srgbClr>
                </a:outerShdw>
              </a:effectLst>
            </a:endParaRPr>
          </a:p>
          <a:p>
            <a:pPr lvl="1"/>
            <a:endParaRPr lang="en-ES" dirty="0"/>
          </a:p>
        </p:txBody>
      </p:sp>
    </p:spTree>
    <p:extLst>
      <p:ext uri="{BB962C8B-B14F-4D97-AF65-F5344CB8AC3E}">
        <p14:creationId xmlns:p14="http://schemas.microsoft.com/office/powerpoint/2010/main" val="411797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BRegDCAT</a:t>
            </a:r>
            <a:r>
              <a:rPr lang="en-GB" dirty="0"/>
              <a:t>-AP – Online Open Source Tools</a:t>
            </a:r>
          </a:p>
        </p:txBody>
      </p:sp>
      <p:grpSp>
        <p:nvGrpSpPr>
          <p:cNvPr id="13" name="Group 12"/>
          <p:cNvGrpSpPr/>
          <p:nvPr/>
        </p:nvGrpSpPr>
        <p:grpSpPr>
          <a:xfrm>
            <a:off x="1447057" y="1636010"/>
            <a:ext cx="9716253" cy="2848545"/>
            <a:chOff x="574756" y="2410550"/>
            <a:chExt cx="8603471" cy="2522307"/>
          </a:xfrm>
        </p:grpSpPr>
        <p:sp>
          <p:nvSpPr>
            <p:cNvPr id="41" name="Rectangle 40"/>
            <p:cNvSpPr/>
            <p:nvPr/>
          </p:nvSpPr>
          <p:spPr>
            <a:xfrm>
              <a:off x="574756" y="3806359"/>
              <a:ext cx="1134396" cy="408791"/>
            </a:xfrm>
            <a:prstGeom prst="rect">
              <a:avLst/>
            </a:prstGeom>
          </p:spPr>
          <p:txBody>
            <a:bodyPr wrap="none">
              <a:spAutoFit/>
            </a:bodyPr>
            <a:lstStyle/>
            <a:p>
              <a:pPr algn="ctr"/>
              <a:r>
                <a:rPr lang="en-GB" sz="2400" b="1" dirty="0"/>
                <a:t>Creator</a:t>
              </a:r>
            </a:p>
          </p:txBody>
        </p:sp>
        <p:sp>
          <p:nvSpPr>
            <p:cNvPr id="43" name="Rectangle 42"/>
            <p:cNvSpPr/>
            <p:nvPr/>
          </p:nvSpPr>
          <p:spPr>
            <a:xfrm>
              <a:off x="2734995" y="3766449"/>
              <a:ext cx="1800201" cy="735825"/>
            </a:xfrm>
            <a:prstGeom prst="rect">
              <a:avLst/>
            </a:prstGeom>
          </p:spPr>
          <p:txBody>
            <a:bodyPr wrap="square">
              <a:spAutoFit/>
            </a:bodyPr>
            <a:lstStyle/>
            <a:p>
              <a:pPr algn="ctr"/>
              <a:r>
                <a:rPr lang="en-GB" sz="2400" b="1" dirty="0"/>
                <a:t>Mapping</a:t>
              </a:r>
            </a:p>
            <a:p>
              <a:pPr algn="ctr"/>
              <a:r>
                <a:rPr lang="en-GB" sz="2400" b="1" dirty="0"/>
                <a:t>Editor</a:t>
              </a:r>
            </a:p>
          </p:txBody>
        </p:sp>
        <p:sp>
          <p:nvSpPr>
            <p:cNvPr id="44" name="Rectangle 43"/>
            <p:cNvSpPr/>
            <p:nvPr/>
          </p:nvSpPr>
          <p:spPr>
            <a:xfrm>
              <a:off x="4946338" y="3806359"/>
              <a:ext cx="1903568" cy="408791"/>
            </a:xfrm>
            <a:prstGeom prst="rect">
              <a:avLst/>
            </a:prstGeom>
          </p:spPr>
          <p:txBody>
            <a:bodyPr wrap="square">
              <a:spAutoFit/>
            </a:bodyPr>
            <a:lstStyle/>
            <a:p>
              <a:pPr algn="ctr"/>
              <a:r>
                <a:rPr lang="en-GB" sz="2400" b="1" dirty="0"/>
                <a:t>Editor</a:t>
              </a:r>
            </a:p>
          </p:txBody>
        </p:sp>
        <p:sp>
          <p:nvSpPr>
            <p:cNvPr id="45" name="Rectangle 44"/>
            <p:cNvSpPr/>
            <p:nvPr/>
          </p:nvSpPr>
          <p:spPr>
            <a:xfrm>
              <a:off x="7055476" y="3736559"/>
              <a:ext cx="2122751" cy="735825"/>
            </a:xfrm>
            <a:prstGeom prst="rect">
              <a:avLst/>
            </a:prstGeom>
          </p:spPr>
          <p:txBody>
            <a:bodyPr wrap="square">
              <a:spAutoFit/>
            </a:bodyPr>
            <a:lstStyle/>
            <a:p>
              <a:pPr algn="ctr"/>
              <a:r>
                <a:rPr lang="en-GB" sz="2400" b="1" dirty="0"/>
                <a:t>Data</a:t>
              </a:r>
              <a:r>
                <a:rPr lang="en-GB" sz="2800" b="1" dirty="0">
                  <a:solidFill>
                    <a:schemeClr val="tx2"/>
                  </a:solidFill>
                </a:rPr>
                <a:t> </a:t>
              </a:r>
              <a:r>
                <a:rPr lang="en-GB" sz="2400" b="1" dirty="0"/>
                <a:t>Harvester</a:t>
              </a:r>
            </a:p>
            <a:p>
              <a:pPr algn="ctr"/>
              <a:endParaRPr lang="en-GB" sz="2000" dirty="0">
                <a:solidFill>
                  <a:schemeClr val="tx1"/>
                </a:solidFill>
                <a:latin typeface="Arial" panose="020B0604020202020204" pitchFamily="34" charset="0"/>
                <a:cs typeface="Arial" panose="020B0604020202020204" pitchFamily="34" charset="0"/>
              </a:endParaRPr>
            </a:p>
          </p:txBody>
        </p:sp>
        <p:cxnSp>
          <p:nvCxnSpPr>
            <p:cNvPr id="46" name="Straight Connector 45"/>
            <p:cNvCxnSpPr/>
            <p:nvPr/>
          </p:nvCxnSpPr>
          <p:spPr bwMode="auto">
            <a:xfrm>
              <a:off x="2580527" y="3539492"/>
              <a:ext cx="0" cy="136815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4740767" y="3539492"/>
              <a:ext cx="0" cy="136815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a:off x="6901007" y="3564705"/>
              <a:ext cx="0" cy="136815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664" y="2515393"/>
              <a:ext cx="810862" cy="8108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01" y="2477037"/>
              <a:ext cx="870358" cy="8703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818" y="2410550"/>
              <a:ext cx="929044" cy="929044"/>
            </a:xfrm>
            <a:prstGeom prst="rect">
              <a:avLst/>
            </a:prstGeom>
          </p:spPr>
        </p:pic>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012" y="1617655"/>
            <a:ext cx="1169814" cy="1169814"/>
          </a:xfrm>
          <a:prstGeom prst="rect">
            <a:avLst/>
          </a:prstGeom>
        </p:spPr>
      </p:pic>
      <p:sp>
        <p:nvSpPr>
          <p:cNvPr id="15" name="Title 1"/>
          <p:cNvSpPr txBox="1">
            <a:spLocks/>
          </p:cNvSpPr>
          <p:nvPr/>
        </p:nvSpPr>
        <p:spPr>
          <a:xfrm>
            <a:off x="970722" y="495332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200" dirty="0">
                <a:solidFill>
                  <a:schemeClr val="tx1"/>
                </a:solidFill>
                <a:latin typeface="+mn-lt"/>
                <a:ea typeface="+mn-ea"/>
                <a:cs typeface="+mn-cs"/>
              </a:rPr>
              <a:t>Approach: Reuse &amp; Adapt </a:t>
            </a:r>
            <a:r>
              <a:rPr lang="en-GB" sz="3200" dirty="0">
                <a:hlinkClick r:id="rId6"/>
              </a:rPr>
              <a:t>CPSV-AP</a:t>
            </a:r>
            <a:r>
              <a:rPr lang="en-GB" sz="3200" dirty="0"/>
              <a:t>, </a:t>
            </a:r>
            <a:r>
              <a:rPr lang="en-GB" sz="3200" dirty="0">
                <a:hlinkClick r:id="rId7"/>
              </a:rPr>
              <a:t>ISA Interoperability Testbed</a:t>
            </a:r>
            <a:r>
              <a:rPr lang="en-GB" sz="3200" dirty="0"/>
              <a:t> </a:t>
            </a:r>
            <a:r>
              <a:rPr lang="en-GB" sz="3200" dirty="0">
                <a:solidFill>
                  <a:schemeClr val="tx1"/>
                </a:solidFill>
                <a:latin typeface="+mn-lt"/>
                <a:ea typeface="+mn-ea"/>
                <a:cs typeface="+mn-cs"/>
              </a:rPr>
              <a:t>and other applicable tools</a:t>
            </a:r>
          </a:p>
        </p:txBody>
      </p:sp>
    </p:spTree>
    <p:extLst>
      <p:ext uri="{BB962C8B-B14F-4D97-AF65-F5344CB8AC3E}">
        <p14:creationId xmlns:p14="http://schemas.microsoft.com/office/powerpoint/2010/main" val="256976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11B15D-4367-8C4D-B1DD-19FC4C5A64C8}"/>
              </a:ext>
            </a:extLst>
          </p:cNvPr>
          <p:cNvSpPr>
            <a:spLocks noGrp="1"/>
          </p:cNvSpPr>
          <p:nvPr>
            <p:ph idx="1"/>
          </p:nvPr>
        </p:nvSpPr>
        <p:spPr>
          <a:xfrm>
            <a:off x="838199" y="1825625"/>
            <a:ext cx="10905699" cy="2330740"/>
          </a:xfrm>
        </p:spPr>
        <p:txBody>
          <a:bodyPr/>
          <a:lstStyle/>
          <a:p>
            <a:r>
              <a:rPr lang="en-GB" b="1" dirty="0"/>
              <a:t>The purpose of pilot is to prove the feasibility of the model and specification, and created set of reusable tools:</a:t>
            </a:r>
          </a:p>
          <a:p>
            <a:r>
              <a:rPr lang="en-GB" dirty="0"/>
              <a:t>Implementation of specification and tools in </a:t>
            </a:r>
            <a:r>
              <a:rPr lang="en-GB" b="1" dirty="0"/>
              <a:t>up to 5 MS </a:t>
            </a:r>
            <a:r>
              <a:rPr lang="en-GB" dirty="0"/>
              <a:t>to test them</a:t>
            </a:r>
          </a:p>
          <a:p>
            <a:r>
              <a:rPr lang="en-GB" dirty="0"/>
              <a:t>Try to simulate a Registry of Registries with metadata from MS</a:t>
            </a:r>
          </a:p>
          <a:p>
            <a:endParaRPr lang="en-GB" b="1" dirty="0"/>
          </a:p>
          <a:p>
            <a:endParaRPr lang="en-ES" dirty="0"/>
          </a:p>
        </p:txBody>
      </p:sp>
      <p:sp>
        <p:nvSpPr>
          <p:cNvPr id="6" name="Title 5">
            <a:extLst>
              <a:ext uri="{FF2B5EF4-FFF2-40B4-BE49-F238E27FC236}">
                <a16:creationId xmlns:a16="http://schemas.microsoft.com/office/drawing/2014/main" id="{96A71D14-7FF1-8A4F-91B9-24D6936B2BA4}"/>
              </a:ext>
            </a:extLst>
          </p:cNvPr>
          <p:cNvSpPr>
            <a:spLocks noGrp="1"/>
          </p:cNvSpPr>
          <p:nvPr>
            <p:ph type="title"/>
          </p:nvPr>
        </p:nvSpPr>
        <p:spPr/>
        <p:txBody>
          <a:bodyPr/>
          <a:lstStyle/>
          <a:p>
            <a:r>
              <a:rPr lang="en-GB" dirty="0"/>
              <a:t>Pilot</a:t>
            </a:r>
            <a:endParaRPr lang="en-ES" dirty="0"/>
          </a:p>
        </p:txBody>
      </p:sp>
      <p:sp>
        <p:nvSpPr>
          <p:cNvPr id="4" name="Title 2"/>
          <p:cNvSpPr txBox="1">
            <a:spLocks/>
          </p:cNvSpPr>
          <p:nvPr/>
        </p:nvSpPr>
        <p:spPr>
          <a:xfrm>
            <a:off x="535390" y="4474042"/>
            <a:ext cx="6607999"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3600" dirty="0"/>
              <a:t>Do you want to participate?</a:t>
            </a:r>
          </a:p>
        </p:txBody>
      </p:sp>
      <p:pic>
        <p:nvPicPr>
          <p:cNvPr id="8" name="Picture 7"/>
          <p:cNvPicPr>
            <a:picLocks noChangeAspect="1"/>
          </p:cNvPicPr>
          <p:nvPr/>
        </p:nvPicPr>
        <p:blipFill>
          <a:blip r:embed="rId2"/>
          <a:stretch>
            <a:fillRect/>
          </a:stretch>
        </p:blipFill>
        <p:spPr>
          <a:xfrm>
            <a:off x="7226516" y="4051220"/>
            <a:ext cx="2343511" cy="2077850"/>
          </a:xfrm>
          <a:prstGeom prst="rect">
            <a:avLst/>
          </a:prstGeom>
        </p:spPr>
      </p:pic>
    </p:spTree>
    <p:extLst>
      <p:ext uri="{BB962C8B-B14F-4D97-AF65-F5344CB8AC3E}">
        <p14:creationId xmlns:p14="http://schemas.microsoft.com/office/powerpoint/2010/main" val="383673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ct val="35000"/>
              </a:spcAft>
            </a:pPr>
            <a:r>
              <a:rPr lang="en-GB" dirty="0"/>
              <a:t>Acknowledgments &amp; Endorsement</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8416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811795" y="1741745"/>
            <a:ext cx="1896289" cy="1896289"/>
          </a:xfrm>
        </p:spPr>
      </p:pic>
      <p:pic>
        <p:nvPicPr>
          <p:cNvPr id="24" name="Picture Placeholder 23"/>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42" r="42"/>
          <a:stretch>
            <a:fillRect/>
          </a:stretch>
        </p:blipFill>
        <p:spPr>
          <a:xfrm>
            <a:off x="5338914" y="1741741"/>
            <a:ext cx="1896289" cy="1896289"/>
          </a:xfrm>
        </p:spPr>
      </p:pic>
      <p:pic>
        <p:nvPicPr>
          <p:cNvPr id="22" name="Picture Placeholder 21"/>
          <p:cNvPicPr>
            <a:picLocks noGrp="1" noChangeAspect="1"/>
          </p:cNvPicPr>
          <p:nvPr>
            <p:ph type="pic" sz="quarter" idx="14"/>
          </p:nvPr>
        </p:nvPicPr>
        <p:blipFill rotWithShape="1">
          <a:blip r:embed="rId5" cstate="screen">
            <a:extLst>
              <a:ext uri="{28A0092B-C50C-407E-A947-70E740481C1C}">
                <a14:useLocalDpi xmlns:a14="http://schemas.microsoft.com/office/drawing/2010/main"/>
              </a:ext>
            </a:extLst>
          </a:blip>
          <a:srcRect/>
          <a:stretch/>
        </p:blipFill>
        <p:spPr>
          <a:xfrm>
            <a:off x="9827297" y="3846423"/>
            <a:ext cx="1896289" cy="1983972"/>
          </a:xfrm>
        </p:spPr>
      </p:pic>
      <p:pic>
        <p:nvPicPr>
          <p:cNvPr id="20" name="Picture Placeholder 19"/>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a:xfrm>
            <a:off x="3897486" y="3846423"/>
            <a:ext cx="1896289" cy="1983973"/>
          </a:xfrm>
        </p:spPr>
      </p:pic>
      <p:pic>
        <p:nvPicPr>
          <p:cNvPr id="21" name="Picture Placeholder 20"/>
          <p:cNvPicPr>
            <a:picLocks noGrp="1" noChangeAspect="1"/>
          </p:cNvPicPr>
          <p:nvPr>
            <p:ph type="pic" sz="quarter" idx="20"/>
          </p:nvPr>
        </p:nvPicPr>
        <p:blipFill>
          <a:blip r:embed="rId7" cstate="screen">
            <a:extLst>
              <a:ext uri="{28A0092B-C50C-407E-A947-70E740481C1C}">
                <a14:useLocalDpi xmlns:a14="http://schemas.microsoft.com/office/drawing/2010/main"/>
              </a:ext>
            </a:extLst>
          </a:blip>
          <a:srcRect/>
          <a:stretch>
            <a:fillRect/>
          </a:stretch>
        </p:blipFill>
        <p:spPr>
          <a:xfrm>
            <a:off x="9827296" y="1741741"/>
            <a:ext cx="1896289" cy="1896289"/>
          </a:xfrm>
        </p:spPr>
      </p:pic>
      <p:sp>
        <p:nvSpPr>
          <p:cNvPr id="2" name="Title 1"/>
          <p:cNvSpPr>
            <a:spLocks noGrp="1"/>
          </p:cNvSpPr>
          <p:nvPr>
            <p:ph type="title"/>
          </p:nvPr>
        </p:nvSpPr>
        <p:spPr/>
        <p:txBody>
          <a:bodyPr/>
          <a:lstStyle/>
          <a:p>
            <a:r>
              <a:rPr lang="en-IE" dirty="0"/>
              <a:t>Closing WG Facts &amp; Acknowledgments</a:t>
            </a:r>
            <a:endParaRPr lang="en-GB" dirty="0"/>
          </a:p>
        </p:txBody>
      </p:sp>
      <p:sp>
        <p:nvSpPr>
          <p:cNvPr id="25" name="Rectangle 24"/>
          <p:cNvSpPr/>
          <p:nvPr/>
        </p:nvSpPr>
        <p:spPr>
          <a:xfrm>
            <a:off x="2883331" y="1741742"/>
            <a:ext cx="2280336" cy="189628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t>Elaboration Timeline: </a:t>
            </a:r>
          </a:p>
          <a:p>
            <a:pPr algn="ctr"/>
            <a:r>
              <a:rPr lang="en-GB" sz="2000" b="1" dirty="0"/>
              <a:t>March 2019 – June 2020</a:t>
            </a:r>
          </a:p>
        </p:txBody>
      </p:sp>
      <p:sp>
        <p:nvSpPr>
          <p:cNvPr id="26" name="Rectangle 25"/>
          <p:cNvSpPr/>
          <p:nvPr/>
        </p:nvSpPr>
        <p:spPr>
          <a:xfrm>
            <a:off x="5793774" y="3846423"/>
            <a:ext cx="4033521" cy="198397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b="1" dirty="0">
                <a:solidFill>
                  <a:srgbClr val="4D4D4D"/>
                </a:solidFill>
              </a:rPr>
              <a:t>70</a:t>
            </a:r>
            <a:r>
              <a:rPr lang="en-IE" b="1" dirty="0"/>
              <a:t> Participants</a:t>
            </a:r>
          </a:p>
          <a:p>
            <a:pPr algn="ctr"/>
            <a:r>
              <a:rPr lang="en-IE" b="1" dirty="0">
                <a:solidFill>
                  <a:srgbClr val="4D4D4D"/>
                </a:solidFill>
              </a:rPr>
              <a:t>19 </a:t>
            </a:r>
            <a:r>
              <a:rPr lang="en-IE" b="1" dirty="0"/>
              <a:t>Member States + SCT, UK &amp; ME</a:t>
            </a:r>
          </a:p>
          <a:p>
            <a:pPr algn="ctr"/>
            <a:r>
              <a:rPr lang="en-IE" b="1" dirty="0"/>
              <a:t>Public administrations </a:t>
            </a:r>
          </a:p>
          <a:p>
            <a:pPr algn="ctr"/>
            <a:r>
              <a:rPr lang="en-IE" b="1" dirty="0"/>
              <a:t>Semantic Experts, Academia</a:t>
            </a:r>
          </a:p>
          <a:p>
            <a:pPr algn="ctr"/>
            <a:r>
              <a:rPr lang="en-IE" b="1" dirty="0"/>
              <a:t>ISA2 Committee representatives</a:t>
            </a:r>
          </a:p>
          <a:p>
            <a:pPr algn="ctr"/>
            <a:r>
              <a:rPr lang="en-IE" b="1" dirty="0"/>
              <a:t> EU Institutions (DIGIT, OP) and EU Projects (SDG/ TOOP), etc.</a:t>
            </a:r>
            <a:endParaRPr lang="en-GB" b="1" dirty="0"/>
          </a:p>
        </p:txBody>
      </p:sp>
      <p:sp>
        <p:nvSpPr>
          <p:cNvPr id="27" name="Rectangle 26"/>
          <p:cNvSpPr/>
          <p:nvPr/>
        </p:nvSpPr>
        <p:spPr>
          <a:xfrm>
            <a:off x="811795" y="3846423"/>
            <a:ext cx="2982078" cy="19839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2000" b="1" dirty="0">
                <a:solidFill>
                  <a:srgbClr val="4D4D4D"/>
                </a:solidFill>
              </a:rPr>
              <a:t>9 </a:t>
            </a:r>
            <a:r>
              <a:rPr lang="en-IE" sz="2000" b="1" dirty="0"/>
              <a:t>open discussions;</a:t>
            </a:r>
          </a:p>
          <a:p>
            <a:pPr algn="ctr"/>
            <a:r>
              <a:rPr lang="en-IE" sz="2000" b="1" dirty="0"/>
              <a:t>over </a:t>
            </a:r>
            <a:r>
              <a:rPr lang="en-IE" sz="2000" b="1" dirty="0">
                <a:solidFill>
                  <a:srgbClr val="4D4D4D"/>
                </a:solidFill>
              </a:rPr>
              <a:t>50</a:t>
            </a:r>
            <a:r>
              <a:rPr lang="en-IE" sz="2000" b="1" dirty="0"/>
              <a:t> comments;</a:t>
            </a:r>
          </a:p>
          <a:p>
            <a:pPr algn="ctr"/>
            <a:r>
              <a:rPr lang="en-IE" sz="2000" b="1" dirty="0"/>
              <a:t>Numerous bilateral meetings &amp; interactive </a:t>
            </a:r>
          </a:p>
          <a:p>
            <a:pPr algn="ctr"/>
            <a:r>
              <a:rPr lang="en-IE" sz="2000" b="1" dirty="0"/>
              <a:t>Feedback via email</a:t>
            </a:r>
            <a:endParaRPr lang="en-GB" sz="2000" b="1" dirty="0"/>
          </a:p>
        </p:txBody>
      </p:sp>
      <p:sp>
        <p:nvSpPr>
          <p:cNvPr id="29" name="TextBox 28"/>
          <p:cNvSpPr txBox="1"/>
          <p:nvPr/>
        </p:nvSpPr>
        <p:spPr>
          <a:xfrm rot="16200000">
            <a:off x="8493169" y="2932232"/>
            <a:ext cx="1196162" cy="215444"/>
          </a:xfrm>
          <a:prstGeom prst="rect">
            <a:avLst/>
          </a:prstGeom>
          <a:noFill/>
        </p:spPr>
        <p:txBody>
          <a:bodyPr wrap="square" rtlCol="0">
            <a:spAutoFit/>
          </a:bodyPr>
          <a:lstStyle/>
          <a:p>
            <a:r>
              <a:rPr lang="en-GB" sz="800" dirty="0">
                <a:solidFill>
                  <a:schemeClr val="bg1"/>
                </a:solidFill>
              </a:rPr>
              <a:t>© European Union</a:t>
            </a:r>
          </a:p>
        </p:txBody>
      </p:sp>
      <p:sp>
        <p:nvSpPr>
          <p:cNvPr id="28" name="Rectangle 27"/>
          <p:cNvSpPr/>
          <p:nvPr/>
        </p:nvSpPr>
        <p:spPr>
          <a:xfrm>
            <a:off x="7410450" y="1741741"/>
            <a:ext cx="2280105" cy="189628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2000" b="1" dirty="0">
                <a:solidFill>
                  <a:srgbClr val="4D4D4D"/>
                </a:solidFill>
              </a:rPr>
              <a:t>6 </a:t>
            </a:r>
            <a:r>
              <a:rPr lang="en-IE" sz="2000" b="1" dirty="0"/>
              <a:t>Working Group meetings &amp;</a:t>
            </a:r>
          </a:p>
          <a:p>
            <a:pPr algn="ctr"/>
            <a:r>
              <a:rPr lang="en-IE" sz="2000" b="1" dirty="0">
                <a:solidFill>
                  <a:srgbClr val="4D4D4D"/>
                </a:solidFill>
              </a:rPr>
              <a:t>1 </a:t>
            </a:r>
            <a:r>
              <a:rPr lang="en-IE" sz="2000" b="1" dirty="0"/>
              <a:t>public webinar</a:t>
            </a:r>
            <a:endParaRPr lang="en-GB" sz="2000" b="1" dirty="0"/>
          </a:p>
        </p:txBody>
      </p:sp>
    </p:spTree>
    <p:extLst>
      <p:ext uri="{BB962C8B-B14F-4D97-AF65-F5344CB8AC3E}">
        <p14:creationId xmlns:p14="http://schemas.microsoft.com/office/powerpoint/2010/main" val="43338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Disclaimer</a:t>
            </a:r>
          </a:p>
        </p:txBody>
      </p:sp>
      <p:sp>
        <p:nvSpPr>
          <p:cNvPr id="5" name="Content Placeholder 4"/>
          <p:cNvSpPr>
            <a:spLocks noGrp="1"/>
          </p:cNvSpPr>
          <p:nvPr>
            <p:ph sz="half" idx="1"/>
          </p:nvPr>
        </p:nvSpPr>
        <p:spPr>
          <a:xfrm>
            <a:off x="838198" y="1825625"/>
            <a:ext cx="9293354" cy="390643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just" eaLnBrk="1" hangingPunct="1">
              <a:lnSpc>
                <a:spcPct val="150000"/>
              </a:lnSpc>
              <a:spcBef>
                <a:spcPts val="0"/>
              </a:spcBef>
              <a:spcAft>
                <a:spcPts val="0"/>
              </a:spcAft>
              <a:buNone/>
              <a:defRPr/>
            </a:pPr>
            <a:r>
              <a:rPr lang="en-GB" sz="1200" b="0" dirty="0">
                <a:solidFill>
                  <a:srgbClr val="002060"/>
                </a:solidFill>
                <a:ea typeface="Tahoma" panose="020B0604030504040204" pitchFamily="34" charset="0"/>
                <a:cs typeface="Tahoma" panose="020B0604030504040204" pitchFamily="34" charset="0"/>
              </a:rPr>
              <a:t>The information and views set out in this presentation are those of the author(s) and do not necessarily reflect the official opinion of the European Commission. The European Commission does not guarantee the accuracy of the data included in this document. Neither the European Commission nor any person acting on the European Commission’s behalf may be held responsible for the use which may be made of the information contained therein. </a:t>
            </a:r>
          </a:p>
          <a:p>
            <a:pPr marL="0" indent="0" algn="just">
              <a:lnSpc>
                <a:spcPct val="150000"/>
              </a:lnSpc>
              <a:spcAft>
                <a:spcPts val="0"/>
              </a:spcAft>
              <a:buNone/>
              <a:defRPr/>
            </a:pP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spcAft>
                <a:spcPts val="0"/>
              </a:spcAft>
              <a:buNone/>
              <a:defRPr/>
            </a:pPr>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This publication is used to support </a:t>
            </a:r>
            <a:r>
              <a:rPr lang="en-GB" sz="1200">
                <a:solidFill>
                  <a:srgbClr val="002060"/>
                </a:solidFill>
                <a:latin typeface="Tahoma" panose="020B0604030504040204" pitchFamily="34" charset="0"/>
                <a:ea typeface="Tahoma" panose="020B0604030504040204" pitchFamily="34" charset="0"/>
                <a:cs typeface="Tahoma" panose="020B0604030504040204" pitchFamily="34" charset="0"/>
              </a:rPr>
              <a:t>a meeting </a:t>
            </a:r>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that will be recorded and made available to the participants.</a:t>
            </a:r>
          </a:p>
          <a:p>
            <a:pPr marL="108000" algn="just" eaLnBrk="1" hangingPunct="1">
              <a:lnSpc>
                <a:spcPct val="150000"/>
              </a:lnSpc>
              <a:spcBef>
                <a:spcPts val="0"/>
              </a:spcBef>
              <a:spcAft>
                <a:spcPts val="0"/>
              </a:spcAft>
              <a:defRPr/>
            </a:pPr>
            <a:endParaRPr lang="en-GB" sz="1200" b="0" dirty="0">
              <a:solidFill>
                <a:srgbClr val="002060"/>
              </a:solidFill>
              <a:ea typeface="Tahoma" panose="020B0604030504040204" pitchFamily="34" charset="0"/>
              <a:cs typeface="Tahoma" panose="020B0604030504040204" pitchFamily="34" charset="0"/>
            </a:endParaRPr>
          </a:p>
          <a:p>
            <a:pPr marL="108000" algn="just" eaLnBrk="1" hangingPunct="1">
              <a:lnSpc>
                <a:spcPct val="150000"/>
              </a:lnSpc>
              <a:spcBef>
                <a:spcPts val="600"/>
              </a:spcBef>
              <a:spcAft>
                <a:spcPts val="0"/>
              </a:spcAft>
              <a:defRPr/>
            </a:pPr>
            <a:endParaRPr lang="en-GB" sz="1200" b="0" dirty="0">
              <a:solidFill>
                <a:srgbClr val="002060"/>
              </a:solidFill>
              <a:ea typeface="Tahoma" panose="020B0604030504040204" pitchFamily="34" charset="0"/>
              <a:cs typeface="Tahoma" panose="020B0604030504040204" pitchFamily="34" charset="0"/>
            </a:endParaRPr>
          </a:p>
          <a:p>
            <a:pPr marL="0" indent="0" algn="just" eaLnBrk="1" hangingPunct="1">
              <a:lnSpc>
                <a:spcPct val="150000"/>
              </a:lnSpc>
              <a:spcBef>
                <a:spcPts val="600"/>
              </a:spcBef>
              <a:spcAft>
                <a:spcPts val="0"/>
              </a:spcAft>
              <a:buNone/>
              <a:defRPr/>
            </a:pPr>
            <a:r>
              <a:rPr lang="en-GB" sz="1200" b="0" dirty="0">
                <a:solidFill>
                  <a:srgbClr val="002060"/>
                </a:solidFill>
                <a:ea typeface="Tahoma" panose="020B0604030504040204" pitchFamily="34" charset="0"/>
                <a:cs typeface="Tahoma" panose="020B0604030504040204" pitchFamily="34" charset="0"/>
              </a:rPr>
              <a:t>© European Union, 2020</a:t>
            </a:r>
            <a:endParaRPr lang="fr-FR" sz="1200" b="0" dirty="0">
              <a:solidFill>
                <a:srgbClr val="00206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725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dirty="0">
                <a:solidFill>
                  <a:srgbClr val="0F5494"/>
                </a:solidFill>
              </a:rPr>
              <a:t>Thank you for your active participation and valuable feedback !</a:t>
            </a:r>
            <a:endParaRPr lang="en-GB"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92" y="1713884"/>
            <a:ext cx="5356860" cy="249174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816" y="4142677"/>
            <a:ext cx="982895" cy="1080000"/>
          </a:xfrm>
          <a:prstGeom prst="rect">
            <a:avLst/>
          </a:prstGeom>
        </p:spPr>
      </p:pic>
      <p:sp>
        <p:nvSpPr>
          <p:cNvPr id="17" name="Rectangle 16"/>
          <p:cNvSpPr/>
          <p:nvPr/>
        </p:nvSpPr>
        <p:spPr>
          <a:xfrm>
            <a:off x="2598711" y="4268570"/>
            <a:ext cx="7466608" cy="954107"/>
          </a:xfrm>
          <a:prstGeom prst="rect">
            <a:avLst/>
          </a:prstGeom>
        </p:spPr>
        <p:txBody>
          <a:bodyPr wrap="square">
            <a:spAutoFit/>
          </a:bodyPr>
          <a:lstStyle/>
          <a:p>
            <a:pPr algn="ctr" eaLnBrk="0" hangingPunct="0">
              <a:spcBef>
                <a:spcPts val="600"/>
              </a:spcBef>
              <a:spcAft>
                <a:spcPts val="600"/>
              </a:spcAft>
              <a:buClr>
                <a:srgbClr val="00AEF0"/>
              </a:buClr>
            </a:pPr>
            <a:r>
              <a:rPr lang="en-US" sz="2800" dirty="0" err="1">
                <a:solidFill>
                  <a:schemeClr val="accent3">
                    <a:lumMod val="75000"/>
                  </a:schemeClr>
                </a:solidFill>
              </a:rPr>
              <a:t>BRegDCAT</a:t>
            </a:r>
            <a:r>
              <a:rPr lang="en-US" sz="2800" dirty="0">
                <a:solidFill>
                  <a:schemeClr val="accent3">
                    <a:lumMod val="75000"/>
                  </a:schemeClr>
                </a:solidFill>
              </a:rPr>
              <a:t>-AP stable for testing and piloting to implement proof of concepts in MS</a:t>
            </a:r>
            <a:endParaRPr lang="fr-BE" sz="2800" dirty="0">
              <a:solidFill>
                <a:schemeClr val="accent3">
                  <a:lumMod val="75000"/>
                </a:schemeClr>
              </a:solidFill>
            </a:endParaRPr>
          </a:p>
        </p:txBody>
      </p:sp>
    </p:spTree>
    <p:extLst>
      <p:ext uri="{BB962C8B-B14F-4D97-AF65-F5344CB8AC3E}">
        <p14:creationId xmlns:p14="http://schemas.microsoft.com/office/powerpoint/2010/main" val="180666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Q&amp;A</a:t>
            </a:r>
          </a:p>
        </p:txBody>
      </p:sp>
      <p:pic>
        <p:nvPicPr>
          <p:cNvPr id="7" name="Content Placeholder 6">
            <a:extLst>
              <a:ext uri="{FF2B5EF4-FFF2-40B4-BE49-F238E27FC236}">
                <a16:creationId xmlns:a16="http://schemas.microsoft.com/office/drawing/2014/main" id="{3DDB28A1-8544-42C3-A81D-FB4B92643524}"/>
              </a:ext>
            </a:extLst>
          </p:cNvPr>
          <p:cNvPicPr>
            <a:picLocks noGrp="1" noChangeAspect="1"/>
          </p:cNvPicPr>
          <p:nvPr>
            <p:ph sz="half" idx="1"/>
          </p:nvPr>
        </p:nvPicPr>
        <p:blipFill>
          <a:blip r:embed="rId2"/>
          <a:stretch>
            <a:fillRect/>
          </a:stretch>
        </p:blipFill>
        <p:spPr>
          <a:xfrm>
            <a:off x="3125800" y="1746341"/>
            <a:ext cx="4724809" cy="3127519"/>
          </a:xfrm>
          <a:prstGeom prst="rect">
            <a:avLst/>
          </a:prstGeom>
        </p:spPr>
      </p:pic>
    </p:spTree>
    <p:extLst>
      <p:ext uri="{BB962C8B-B14F-4D97-AF65-F5344CB8AC3E}">
        <p14:creationId xmlns:p14="http://schemas.microsoft.com/office/powerpoint/2010/main" val="369110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481" y="1639406"/>
            <a:ext cx="4926841" cy="3992468"/>
          </a:xfrm>
        </p:spPr>
        <p:txBody>
          <a:bodyPr/>
          <a:lstStyle/>
          <a:p>
            <a:pPr marL="0" indent="0" eaLnBrk="0" hangingPunct="0">
              <a:spcBef>
                <a:spcPct val="20000"/>
              </a:spcBef>
              <a:buClr>
                <a:srgbClr val="00AEF0"/>
              </a:buClr>
              <a:buNone/>
            </a:pPr>
            <a:r>
              <a:rPr lang="en-GB" sz="2000" dirty="0"/>
              <a:t>If you do not have an account on Joinup, create it here: </a:t>
            </a:r>
            <a:r>
              <a:rPr lang="en-GB" sz="1800" kern="0" dirty="0">
                <a:solidFill>
                  <a:srgbClr val="0F5494"/>
                </a:solidFill>
                <a:hlinkClick r:id="rId2"/>
              </a:rPr>
              <a:t>https://joinup.ec.europa.eu/user/register</a:t>
            </a:r>
            <a:endParaRPr lang="en-GB" sz="1800" kern="0" dirty="0">
              <a:solidFill>
                <a:srgbClr val="0F5494"/>
              </a:solidFill>
            </a:endParaRPr>
          </a:p>
          <a:p>
            <a:pPr marL="0" indent="0" eaLnBrk="0" hangingPunct="0">
              <a:spcBef>
                <a:spcPct val="20000"/>
              </a:spcBef>
              <a:buClr>
                <a:srgbClr val="00AEF0"/>
              </a:buClr>
              <a:buNone/>
            </a:pPr>
            <a:r>
              <a:rPr lang="en-GB" sz="2000" dirty="0"/>
              <a:t>Join ABR Collection on Joinup: </a:t>
            </a:r>
            <a:r>
              <a:rPr lang="en-GB" sz="1800" dirty="0">
                <a:hlinkClick r:id="rId3"/>
              </a:rPr>
              <a:t>https://joinup.ec.europa.eu/collection/access-base-registries</a:t>
            </a:r>
            <a:endParaRPr lang="en-GB" sz="1800" dirty="0"/>
          </a:p>
          <a:p>
            <a:pPr marL="0" indent="0" eaLnBrk="0" hangingPunct="0">
              <a:spcBef>
                <a:spcPct val="20000"/>
              </a:spcBef>
              <a:buClr>
                <a:srgbClr val="00AEF0"/>
              </a:buClr>
              <a:buNone/>
            </a:pPr>
            <a:r>
              <a:rPr lang="en-GB" sz="2000" dirty="0"/>
              <a:t>We will add you to our Specification page: </a:t>
            </a:r>
            <a:r>
              <a:rPr lang="en-GB" sz="1800" dirty="0">
                <a:hlinkClick r:id="rId4"/>
              </a:rPr>
              <a:t>https://joinup.ec.europa.eu/solution/abr-specification-registry-registries</a:t>
            </a:r>
            <a:endParaRPr lang="en-GB" sz="1800" dirty="0">
              <a:solidFill>
                <a:srgbClr val="0F5494"/>
              </a:solidFill>
            </a:endParaRPr>
          </a:p>
          <a:p>
            <a:pPr marL="0" indent="0" eaLnBrk="0" hangingPunct="0">
              <a:spcBef>
                <a:spcPct val="20000"/>
              </a:spcBef>
              <a:buClr>
                <a:srgbClr val="00AEF0"/>
              </a:buClr>
              <a:buNone/>
            </a:pPr>
            <a:r>
              <a:rPr lang="en-GB" sz="2000" dirty="0"/>
              <a:t>And future Reusable Tools page</a:t>
            </a:r>
          </a:p>
          <a:p>
            <a:pPr marL="0" indent="0" eaLnBrk="0" hangingPunct="0">
              <a:spcBef>
                <a:spcPct val="20000"/>
              </a:spcBef>
              <a:buClr>
                <a:srgbClr val="00AEF0"/>
              </a:buClr>
              <a:buNone/>
            </a:pPr>
            <a:endParaRPr lang="en-GB" sz="2000" kern="0" dirty="0">
              <a:solidFill>
                <a:srgbClr val="0F5494"/>
              </a:solidFill>
            </a:endParaRPr>
          </a:p>
          <a:p>
            <a:endParaRPr lang="en-GB" dirty="0"/>
          </a:p>
        </p:txBody>
      </p:sp>
      <p:sp>
        <p:nvSpPr>
          <p:cNvPr id="3" name="Title 2"/>
          <p:cNvSpPr>
            <a:spLocks noGrp="1"/>
          </p:cNvSpPr>
          <p:nvPr>
            <p:ph type="title"/>
          </p:nvPr>
        </p:nvSpPr>
        <p:spPr>
          <a:xfrm>
            <a:off x="6817056" y="254260"/>
            <a:ext cx="4669266" cy="782357"/>
          </a:xfrm>
        </p:spPr>
        <p:txBody>
          <a:bodyPr/>
          <a:lstStyle/>
          <a:p>
            <a:r>
              <a:rPr lang="en-GB" dirty="0"/>
              <a:t>Sign Up Now !</a:t>
            </a:r>
          </a:p>
        </p:txBody>
      </p:sp>
      <p:sp>
        <p:nvSpPr>
          <p:cNvPr id="4" name="Picture Placeholder 3"/>
          <p:cNvSpPr>
            <a:spLocks noGrp="1"/>
          </p:cNvSpPr>
          <p:nvPr>
            <p:ph type="pic" sz="quarter" idx="13"/>
          </p:nvPr>
        </p:nvSpPr>
        <p:spPr/>
      </p:sp>
      <p:pic>
        <p:nvPicPr>
          <p:cNvPr id="5" name="Picture 4"/>
          <p:cNvPicPr>
            <a:picLocks noChangeAspect="1"/>
          </p:cNvPicPr>
          <p:nvPr/>
        </p:nvPicPr>
        <p:blipFill>
          <a:blip r:embed="rId5"/>
          <a:stretch>
            <a:fillRect/>
          </a:stretch>
        </p:blipFill>
        <p:spPr>
          <a:xfrm>
            <a:off x="0" y="0"/>
            <a:ext cx="5964714" cy="6677025"/>
          </a:xfrm>
          <a:prstGeom prst="rect">
            <a:avLst/>
          </a:prstGeom>
        </p:spPr>
      </p:pic>
    </p:spTree>
    <p:extLst>
      <p:ext uri="{BB962C8B-B14F-4D97-AF65-F5344CB8AC3E}">
        <p14:creationId xmlns:p14="http://schemas.microsoft.com/office/powerpoint/2010/main" val="294365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Agenda</a:t>
            </a:r>
            <a:endParaRPr lang="en-GB" dirty="0"/>
          </a:p>
        </p:txBody>
      </p:sp>
      <p:sp>
        <p:nvSpPr>
          <p:cNvPr id="14" name="Rectangle 13"/>
          <p:cNvSpPr/>
          <p:nvPr/>
        </p:nvSpPr>
        <p:spPr bwMode="auto">
          <a:xfrm>
            <a:off x="5350267" y="3910984"/>
            <a:ext cx="4120248" cy="1368151"/>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4" charset="0"/>
            </a:endParaRPr>
          </a:p>
        </p:txBody>
      </p:sp>
      <p:sp>
        <p:nvSpPr>
          <p:cNvPr id="15" name="Rectangle 14"/>
          <p:cNvSpPr/>
          <p:nvPr/>
        </p:nvSpPr>
        <p:spPr bwMode="auto">
          <a:xfrm>
            <a:off x="1074958" y="3910984"/>
            <a:ext cx="4120248" cy="1368151"/>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6" name="Rectangle 15"/>
          <p:cNvSpPr/>
          <p:nvPr/>
        </p:nvSpPr>
        <p:spPr bwMode="auto">
          <a:xfrm>
            <a:off x="5350267" y="2390435"/>
            <a:ext cx="4120248" cy="1368151"/>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7" name="Rectangle 16"/>
          <p:cNvSpPr/>
          <p:nvPr/>
        </p:nvSpPr>
        <p:spPr bwMode="auto">
          <a:xfrm>
            <a:off x="1081337" y="2390434"/>
            <a:ext cx="4120248" cy="1368151"/>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8" name="Freeform 17"/>
          <p:cNvSpPr/>
          <p:nvPr/>
        </p:nvSpPr>
        <p:spPr>
          <a:xfrm>
            <a:off x="2377480" y="2974352"/>
            <a:ext cx="2520280" cy="84945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lvl="0" indent="-342900" defTabSz="1244600">
              <a:lnSpc>
                <a:spcPct val="90000"/>
              </a:lnSpc>
              <a:spcAft>
                <a:spcPts val="1200"/>
              </a:spcAft>
              <a:buFont typeface="+mj-lt"/>
              <a:buAutoNum type="arabicPeriod"/>
            </a:pPr>
            <a:r>
              <a:rPr lang="en-GB" sz="1800" b="1" kern="1200" dirty="0">
                <a:solidFill>
                  <a:schemeClr val="tx1"/>
                </a:solidFill>
                <a:latin typeface="Arial" panose="020B0604020202020204" pitchFamily="34" charset="0"/>
                <a:cs typeface="Arial" panose="020B0604020202020204" pitchFamily="34" charset="0"/>
              </a:rPr>
              <a:t>Welcome note</a:t>
            </a:r>
          </a:p>
        </p:txBody>
      </p:sp>
      <p:sp>
        <p:nvSpPr>
          <p:cNvPr id="19" name="Freeform 18"/>
          <p:cNvSpPr/>
          <p:nvPr/>
        </p:nvSpPr>
        <p:spPr>
          <a:xfrm>
            <a:off x="6675837" y="2909134"/>
            <a:ext cx="2592288" cy="82410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indent="-342900" defTabSz="1244600">
              <a:lnSpc>
                <a:spcPct val="90000"/>
              </a:lnSpc>
              <a:spcAft>
                <a:spcPct val="35000"/>
              </a:spcAft>
              <a:buFont typeface="+mj-lt"/>
              <a:buAutoNum type="arabicPeriod" startAt="2"/>
            </a:pPr>
            <a:r>
              <a:rPr lang="en-GB" b="1" dirty="0">
                <a:solidFill>
                  <a:schemeClr val="tx1"/>
                </a:solidFill>
                <a:latin typeface="Arial" panose="020B0604020202020204" pitchFamily="34" charset="0"/>
                <a:cs typeface="Arial" panose="020B0604020202020204" pitchFamily="34" charset="0"/>
              </a:rPr>
              <a:t>Updates on </a:t>
            </a:r>
            <a:r>
              <a:rPr lang="en-GB" b="1" dirty="0" err="1">
                <a:solidFill>
                  <a:schemeClr val="tx1"/>
                </a:solidFill>
                <a:latin typeface="Arial" panose="020B0604020202020204" pitchFamily="34" charset="0"/>
                <a:cs typeface="Arial" panose="020B0604020202020204" pitchFamily="34" charset="0"/>
              </a:rPr>
              <a:t>BRegDCAT</a:t>
            </a:r>
            <a:r>
              <a:rPr lang="en-GB" b="1" dirty="0">
                <a:solidFill>
                  <a:schemeClr val="tx1"/>
                </a:solidFill>
                <a:latin typeface="Arial" panose="020B0604020202020204" pitchFamily="34" charset="0"/>
                <a:cs typeface="Arial" panose="020B0604020202020204" pitchFamily="34" charset="0"/>
              </a:rPr>
              <a:t>-AP</a:t>
            </a:r>
          </a:p>
        </p:txBody>
      </p:sp>
      <p:sp>
        <p:nvSpPr>
          <p:cNvPr id="20" name="Freeform 19"/>
          <p:cNvSpPr/>
          <p:nvPr/>
        </p:nvSpPr>
        <p:spPr>
          <a:xfrm>
            <a:off x="2397868" y="4355615"/>
            <a:ext cx="2520280" cy="84945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indent="-342900" defTabSz="1244600">
              <a:lnSpc>
                <a:spcPct val="90000"/>
              </a:lnSpc>
              <a:spcAft>
                <a:spcPct val="35000"/>
              </a:spcAft>
              <a:buFont typeface="+mj-lt"/>
              <a:buAutoNum type="arabicPeriod" startAt="3"/>
            </a:pPr>
            <a:endParaRPr lang="en-GB" b="1" dirty="0">
              <a:solidFill>
                <a:schemeClr val="tx1"/>
              </a:solidFill>
              <a:latin typeface="Arial" panose="020B0604020202020204" pitchFamily="34" charset="0"/>
              <a:cs typeface="Arial" panose="020B0604020202020204" pitchFamily="34" charset="0"/>
            </a:endParaRPr>
          </a:p>
        </p:txBody>
      </p:sp>
      <p:sp>
        <p:nvSpPr>
          <p:cNvPr id="21" name="Freeform 20"/>
          <p:cNvSpPr/>
          <p:nvPr/>
        </p:nvSpPr>
        <p:spPr>
          <a:xfrm>
            <a:off x="6697960" y="4334650"/>
            <a:ext cx="2592288" cy="84945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indent="-342900" defTabSz="1244600">
              <a:lnSpc>
                <a:spcPct val="90000"/>
              </a:lnSpc>
              <a:spcAft>
                <a:spcPct val="35000"/>
              </a:spcAft>
              <a:buFont typeface="+mj-lt"/>
              <a:buAutoNum type="arabicPeriod" startAt="4"/>
            </a:pPr>
            <a:endParaRPr lang="en-GB" b="1" dirty="0">
              <a:solidFill>
                <a:schemeClr val="tx1"/>
              </a:solidFill>
              <a:latin typeface="Arial" panose="020B0604020202020204" pitchFamily="34" charset="0"/>
              <a:cs typeface="Arial" panose="020B0604020202020204" pitchFamily="34" charset="0"/>
            </a:endParaRPr>
          </a:p>
          <a:p>
            <a:pPr lvl="0" defTabSz="1244600">
              <a:lnSpc>
                <a:spcPct val="90000"/>
              </a:lnSpc>
              <a:spcAft>
                <a:spcPct val="35000"/>
              </a:spcAft>
            </a:pPr>
            <a:endParaRPr lang="en-GB" sz="1800" b="1" kern="1200" dirty="0">
              <a:solidFill>
                <a:schemeClr val="tx1"/>
              </a:solidFill>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5257800" y="2390434"/>
            <a:ext cx="0" cy="286673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1081337" y="3829090"/>
            <a:ext cx="8389178" cy="150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Group 30"/>
          <p:cNvGrpSpPr/>
          <p:nvPr/>
        </p:nvGrpSpPr>
        <p:grpSpPr>
          <a:xfrm>
            <a:off x="1426249" y="4201266"/>
            <a:ext cx="813825" cy="828692"/>
            <a:chOff x="1293812" y="2237028"/>
            <a:chExt cx="813825" cy="828692"/>
          </a:xfrm>
        </p:grpSpPr>
        <p:sp>
          <p:nvSpPr>
            <p:cNvPr id="30" name="Oval 29"/>
            <p:cNvSpPr/>
            <p:nvPr/>
          </p:nvSpPr>
          <p:spPr>
            <a:xfrm>
              <a:off x="1293812" y="2237028"/>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896" y="2322979"/>
              <a:ext cx="742741" cy="742741"/>
            </a:xfrm>
            <a:prstGeom prst="rect">
              <a:avLst/>
            </a:prstGeom>
          </p:spPr>
        </p:pic>
      </p:grpSp>
      <p:grpSp>
        <p:nvGrpSpPr>
          <p:cNvPr id="32" name="Group 31"/>
          <p:cNvGrpSpPr/>
          <p:nvPr/>
        </p:nvGrpSpPr>
        <p:grpSpPr>
          <a:xfrm>
            <a:off x="5732789" y="4200964"/>
            <a:ext cx="751231" cy="802414"/>
            <a:chOff x="1293812" y="2237028"/>
            <a:chExt cx="751231" cy="802414"/>
          </a:xfrm>
        </p:grpSpPr>
        <p:sp>
          <p:nvSpPr>
            <p:cNvPr id="33" name="Oval 32"/>
            <p:cNvSpPr/>
            <p:nvPr/>
          </p:nvSpPr>
          <p:spPr>
            <a:xfrm>
              <a:off x="1293812" y="2237028"/>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33" y="2296701"/>
              <a:ext cx="742741" cy="742741"/>
            </a:xfrm>
            <a:prstGeom prst="rect">
              <a:avLst/>
            </a:prstGeom>
          </p:spPr>
        </p:pic>
      </p:grpSp>
      <p:grpSp>
        <p:nvGrpSpPr>
          <p:cNvPr id="35" name="Group 34"/>
          <p:cNvGrpSpPr/>
          <p:nvPr/>
        </p:nvGrpSpPr>
        <p:grpSpPr>
          <a:xfrm>
            <a:off x="5665426" y="2707579"/>
            <a:ext cx="813825" cy="828692"/>
            <a:chOff x="1231218" y="2237028"/>
            <a:chExt cx="813825" cy="828692"/>
          </a:xfrm>
        </p:grpSpPr>
        <p:sp>
          <p:nvSpPr>
            <p:cNvPr id="36" name="Oval 35"/>
            <p:cNvSpPr/>
            <p:nvPr/>
          </p:nvSpPr>
          <p:spPr>
            <a:xfrm>
              <a:off x="1293812" y="2237028"/>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218" y="2322979"/>
              <a:ext cx="695252" cy="742741"/>
            </a:xfrm>
            <a:prstGeom prst="rect">
              <a:avLst/>
            </a:prstGeom>
          </p:spPr>
        </p:pic>
      </p:grpSp>
      <p:grpSp>
        <p:nvGrpSpPr>
          <p:cNvPr id="38" name="Group 37"/>
          <p:cNvGrpSpPr/>
          <p:nvPr/>
        </p:nvGrpSpPr>
        <p:grpSpPr>
          <a:xfrm>
            <a:off x="1363655" y="2793530"/>
            <a:ext cx="813825" cy="828692"/>
            <a:chOff x="1293812" y="2237028"/>
            <a:chExt cx="813825" cy="828692"/>
          </a:xfrm>
        </p:grpSpPr>
        <p:sp>
          <p:nvSpPr>
            <p:cNvPr id="39" name="Oval 38"/>
            <p:cNvSpPr/>
            <p:nvPr/>
          </p:nvSpPr>
          <p:spPr>
            <a:xfrm>
              <a:off x="1293812" y="2237028"/>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896" y="2322979"/>
              <a:ext cx="742741" cy="742741"/>
            </a:xfrm>
            <a:prstGeom prst="rect">
              <a:avLst/>
            </a:prstGeom>
          </p:spPr>
        </p:pic>
      </p:grpSp>
      <p:sp>
        <p:nvSpPr>
          <p:cNvPr id="28" name="Freeform 27"/>
          <p:cNvSpPr/>
          <p:nvPr/>
        </p:nvSpPr>
        <p:spPr>
          <a:xfrm>
            <a:off x="6634312" y="4334649"/>
            <a:ext cx="2520280" cy="84945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indent="-342900" defTabSz="1244600">
              <a:lnSpc>
                <a:spcPct val="90000"/>
              </a:lnSpc>
              <a:spcAft>
                <a:spcPct val="35000"/>
              </a:spcAft>
              <a:buFont typeface="+mj-lt"/>
              <a:buAutoNum type="arabicPeriod" startAt="3"/>
            </a:pPr>
            <a:endParaRPr lang="en-GB" b="1" dirty="0">
              <a:solidFill>
                <a:schemeClr val="tx1"/>
              </a:solidFill>
              <a:latin typeface="Arial" panose="020B0604020202020204" pitchFamily="34" charset="0"/>
              <a:cs typeface="Arial" panose="020B0604020202020204" pitchFamily="34" charset="0"/>
            </a:endParaRPr>
          </a:p>
        </p:txBody>
      </p:sp>
      <p:sp>
        <p:nvSpPr>
          <p:cNvPr id="41" name="Freeform 40"/>
          <p:cNvSpPr/>
          <p:nvPr/>
        </p:nvSpPr>
        <p:spPr>
          <a:xfrm>
            <a:off x="6761608" y="4294244"/>
            <a:ext cx="2592288" cy="84945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indent="-342900" defTabSz="1244600">
              <a:lnSpc>
                <a:spcPct val="90000"/>
              </a:lnSpc>
              <a:spcAft>
                <a:spcPct val="35000"/>
              </a:spcAft>
              <a:buFont typeface="+mj-lt"/>
              <a:buAutoNum type="arabicPeriod" startAt="4"/>
            </a:pPr>
            <a:r>
              <a:rPr lang="en-GB" b="1" dirty="0">
                <a:solidFill>
                  <a:schemeClr val="tx1"/>
                </a:solidFill>
                <a:latin typeface="Arial" panose="020B0604020202020204" pitchFamily="34" charset="0"/>
                <a:cs typeface="Arial" panose="020B0604020202020204" pitchFamily="34" charset="0"/>
              </a:rPr>
              <a:t>Acknowledgments &amp; Endorsement;</a:t>
            </a:r>
          </a:p>
          <a:p>
            <a:pPr marL="342900" indent="-342900" defTabSz="1244600">
              <a:lnSpc>
                <a:spcPct val="90000"/>
              </a:lnSpc>
              <a:spcAft>
                <a:spcPct val="35000"/>
              </a:spcAft>
              <a:buFont typeface="+mj-lt"/>
              <a:buAutoNum type="arabicPeriod" startAt="4"/>
            </a:pPr>
            <a:r>
              <a:rPr lang="en-GB" b="1" dirty="0">
                <a:solidFill>
                  <a:schemeClr val="tx1"/>
                </a:solidFill>
                <a:latin typeface="Arial" panose="020B0604020202020204" pitchFamily="34" charset="0"/>
                <a:cs typeface="Arial" panose="020B0604020202020204" pitchFamily="34" charset="0"/>
              </a:rPr>
              <a:t>Q&amp;A</a:t>
            </a:r>
            <a:endParaRPr lang="en-GB" sz="1800" b="1" kern="1200" dirty="0">
              <a:solidFill>
                <a:schemeClr val="tx1"/>
              </a:solidFill>
              <a:latin typeface="Arial" panose="020B0604020202020204" pitchFamily="34" charset="0"/>
              <a:cs typeface="Arial" panose="020B0604020202020204" pitchFamily="34" charset="0"/>
            </a:endParaRPr>
          </a:p>
        </p:txBody>
      </p:sp>
      <p:sp>
        <p:nvSpPr>
          <p:cNvPr id="27" name="Freeform 26"/>
          <p:cNvSpPr/>
          <p:nvPr/>
        </p:nvSpPr>
        <p:spPr>
          <a:xfrm>
            <a:off x="2472391" y="4291047"/>
            <a:ext cx="2592288" cy="849451"/>
          </a:xfrm>
          <a:custGeom>
            <a:avLst/>
            <a:gdLst>
              <a:gd name="connsiteX0" fmla="*/ 0 w 4532135"/>
              <a:gd name="connsiteY0" fmla="*/ 0 h 849451"/>
              <a:gd name="connsiteX1" fmla="*/ 4532135 w 4532135"/>
              <a:gd name="connsiteY1" fmla="*/ 0 h 849451"/>
              <a:gd name="connsiteX2" fmla="*/ 4532135 w 4532135"/>
              <a:gd name="connsiteY2" fmla="*/ 849451 h 849451"/>
              <a:gd name="connsiteX3" fmla="*/ 0 w 4532135"/>
              <a:gd name="connsiteY3" fmla="*/ 849451 h 849451"/>
              <a:gd name="connsiteX4" fmla="*/ 0 w 4532135"/>
              <a:gd name="connsiteY4" fmla="*/ 0 h 84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35" h="849451">
                <a:moveTo>
                  <a:pt x="0" y="0"/>
                </a:moveTo>
                <a:lnTo>
                  <a:pt x="4532135" y="0"/>
                </a:lnTo>
                <a:lnTo>
                  <a:pt x="4532135" y="849451"/>
                </a:lnTo>
                <a:lnTo>
                  <a:pt x="0" y="849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t" anchorCtr="0">
            <a:noAutofit/>
          </a:bodyPr>
          <a:lstStyle/>
          <a:p>
            <a:pPr marL="342900" indent="-342900" defTabSz="1244600">
              <a:lnSpc>
                <a:spcPct val="90000"/>
              </a:lnSpc>
              <a:spcAft>
                <a:spcPct val="35000"/>
              </a:spcAft>
              <a:buFont typeface="+mj-lt"/>
              <a:buAutoNum type="arabicPeriod" startAt="2"/>
            </a:pPr>
            <a:r>
              <a:rPr lang="en-GB" b="1" dirty="0">
                <a:solidFill>
                  <a:schemeClr val="tx1"/>
                </a:solidFill>
                <a:latin typeface="Arial" panose="020B0604020202020204" pitchFamily="34" charset="0"/>
                <a:cs typeface="Arial" panose="020B0604020202020204" pitchFamily="34" charset="0"/>
              </a:rPr>
              <a:t>Timeline: Status of work &amp; Planned activities</a:t>
            </a:r>
          </a:p>
          <a:p>
            <a:pPr marL="342900" indent="-342900" defTabSz="1244600">
              <a:lnSpc>
                <a:spcPct val="90000"/>
              </a:lnSpc>
              <a:spcAft>
                <a:spcPct val="35000"/>
              </a:spcAft>
              <a:buFont typeface="+mj-lt"/>
              <a:buAutoNum type="arabicPeriod" startAt="2"/>
            </a:pP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17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a:t>
            </a:r>
          </a:p>
        </p:txBody>
      </p:sp>
      <p:sp>
        <p:nvSpPr>
          <p:cNvPr id="3" name="Subtitle 2"/>
          <p:cNvSpPr>
            <a:spLocks noGrp="1"/>
          </p:cNvSpPr>
          <p:nvPr>
            <p:ph type="subTitle" idx="1"/>
          </p:nvPr>
        </p:nvSpPr>
        <p:spPr/>
        <p:txBody>
          <a:bodyPr/>
          <a:lstStyle/>
          <a:p>
            <a:r>
              <a:rPr lang="en-GB" dirty="0"/>
              <a:t>Introductions around the table</a:t>
            </a:r>
          </a:p>
          <a:p>
            <a:endParaRPr lang="en-GB" dirty="0"/>
          </a:p>
        </p:txBody>
      </p:sp>
    </p:spTree>
    <p:extLst>
      <p:ext uri="{BB962C8B-B14F-4D97-AF65-F5344CB8AC3E}">
        <p14:creationId xmlns:p14="http://schemas.microsoft.com/office/powerpoint/2010/main" val="165866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ct val="35000"/>
              </a:spcAft>
            </a:pPr>
            <a:r>
              <a:rPr lang="en-GB" dirty="0"/>
              <a:t>Updates on </a:t>
            </a:r>
            <a:r>
              <a:rPr lang="en-GB" dirty="0" err="1"/>
              <a:t>BRegDCAT</a:t>
            </a:r>
            <a:r>
              <a:rPr lang="en-GB" dirty="0"/>
              <a:t>-AP</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33307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11B15D-4367-8C4D-B1DD-19FC4C5A64C8}"/>
              </a:ext>
            </a:extLst>
          </p:cNvPr>
          <p:cNvSpPr>
            <a:spLocks noGrp="1"/>
          </p:cNvSpPr>
          <p:nvPr>
            <p:ph idx="1"/>
          </p:nvPr>
        </p:nvSpPr>
        <p:spPr>
          <a:xfrm>
            <a:off x="838199" y="1825625"/>
            <a:ext cx="10905699" cy="4107584"/>
          </a:xfrm>
        </p:spPr>
        <p:txBody>
          <a:bodyPr/>
          <a:lstStyle/>
          <a:p>
            <a:pPr marL="0" indent="0">
              <a:buNone/>
            </a:pPr>
            <a:r>
              <a:rPr lang="en-GB" dirty="0"/>
              <a:t>The main changes of the document </a:t>
            </a:r>
            <a:r>
              <a:rPr lang="en-GB" dirty="0">
                <a:hlinkClick r:id="rId2"/>
              </a:rPr>
              <a:t>v1.04</a:t>
            </a:r>
            <a:r>
              <a:rPr lang="en-GB" dirty="0"/>
              <a:t> since </a:t>
            </a:r>
            <a:r>
              <a:rPr lang="en-GB" dirty="0">
                <a:hlinkClick r:id="rId3"/>
              </a:rPr>
              <a:t>v1.02</a:t>
            </a:r>
            <a:r>
              <a:rPr lang="en-GB" dirty="0"/>
              <a:t> relate to comments and recommendations from:</a:t>
            </a:r>
          </a:p>
          <a:p>
            <a:r>
              <a:rPr lang="en-GB" dirty="0"/>
              <a:t>Jim J. Yang (Norway)</a:t>
            </a:r>
          </a:p>
          <a:p>
            <a:r>
              <a:rPr lang="en-GB" dirty="0"/>
              <a:t>Sebastian </a:t>
            </a:r>
            <a:r>
              <a:rPr lang="en-GB" dirty="0" err="1"/>
              <a:t>Sklarss</a:t>
            </a:r>
            <a:r>
              <a:rPr lang="en-GB" dirty="0"/>
              <a:t> (Germany)</a:t>
            </a:r>
          </a:p>
          <a:p>
            <a:r>
              <a:rPr lang="en-GB" dirty="0"/>
              <a:t>The SDG / TOOP Team</a:t>
            </a:r>
          </a:p>
          <a:p>
            <a:pPr marL="0" indent="0">
              <a:buNone/>
            </a:pPr>
            <a:r>
              <a:rPr lang="en-GB" sz="2000" dirty="0"/>
              <a:t>*An intermediate </a:t>
            </a:r>
            <a:r>
              <a:rPr lang="en-GB" sz="2000" dirty="0">
                <a:hlinkClick r:id="rId4"/>
              </a:rPr>
              <a:t>v1.03</a:t>
            </a:r>
            <a:r>
              <a:rPr lang="en-GB" sz="2000" dirty="0"/>
              <a:t> with related changelog is also </a:t>
            </a:r>
            <a:r>
              <a:rPr lang="en-GB" sz="2000"/>
              <a:t>available online</a:t>
            </a:r>
            <a:endParaRPr lang="en-ES" sz="2000" dirty="0"/>
          </a:p>
        </p:txBody>
      </p:sp>
      <p:sp>
        <p:nvSpPr>
          <p:cNvPr id="6" name="Title 5">
            <a:extLst>
              <a:ext uri="{FF2B5EF4-FFF2-40B4-BE49-F238E27FC236}">
                <a16:creationId xmlns:a16="http://schemas.microsoft.com/office/drawing/2014/main" id="{96A71D14-7FF1-8A4F-91B9-24D6936B2BA4}"/>
              </a:ext>
            </a:extLst>
          </p:cNvPr>
          <p:cNvSpPr>
            <a:spLocks noGrp="1"/>
          </p:cNvSpPr>
          <p:nvPr>
            <p:ph type="title"/>
          </p:nvPr>
        </p:nvSpPr>
        <p:spPr/>
        <p:txBody>
          <a:bodyPr/>
          <a:lstStyle/>
          <a:p>
            <a:r>
              <a:rPr lang="en-GB" dirty="0"/>
              <a:t>Feedback received</a:t>
            </a:r>
            <a:endParaRPr lang="en-E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9600" y="384791"/>
            <a:ext cx="982895" cy="1080000"/>
          </a:xfrm>
          <a:prstGeom prst="rect">
            <a:avLst/>
          </a:prstGeom>
        </p:spPr>
      </p:pic>
    </p:spTree>
    <p:extLst>
      <p:ext uri="{BB962C8B-B14F-4D97-AF65-F5344CB8AC3E}">
        <p14:creationId xmlns:p14="http://schemas.microsoft.com/office/powerpoint/2010/main" val="197770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4B3B0-F83C-B24F-9307-6D2091B0EC17}"/>
              </a:ext>
            </a:extLst>
          </p:cNvPr>
          <p:cNvSpPr>
            <a:spLocks noGrp="1"/>
          </p:cNvSpPr>
          <p:nvPr>
            <p:ph sz="half" idx="1"/>
          </p:nvPr>
        </p:nvSpPr>
        <p:spPr>
          <a:xfrm>
            <a:off x="838197" y="1597026"/>
            <a:ext cx="3358489" cy="3763134"/>
          </a:xfrm>
        </p:spPr>
        <p:txBody>
          <a:bodyPr/>
          <a:lstStyle/>
          <a:p>
            <a:pPr marL="0" indent="0">
              <a:spcAft>
                <a:spcPts val="600"/>
              </a:spcAft>
              <a:buNone/>
            </a:pPr>
            <a:r>
              <a:rPr lang="en-GB" sz="800" dirty="0"/>
              <a:t>- </a:t>
            </a:r>
            <a:r>
              <a:rPr lang="en-GB" sz="900" dirty="0"/>
              <a:t>Class Public Organisation: typo in the range of identifier (</a:t>
            </a:r>
            <a:r>
              <a:rPr lang="en-GB" sz="900" dirty="0" err="1"/>
              <a:t>rdfs:Literal</a:t>
            </a:r>
            <a:r>
              <a:rPr lang="en-GB" sz="900" dirty="0"/>
              <a:t> instead of </a:t>
            </a:r>
            <a:r>
              <a:rPr lang="en-GB" sz="900" dirty="0" err="1"/>
              <a:t>rdf:Literal</a:t>
            </a:r>
            <a:r>
              <a:rPr lang="en-GB" sz="900" dirty="0"/>
              <a:t>).</a:t>
            </a:r>
          </a:p>
          <a:p>
            <a:pPr marL="0" indent="0">
              <a:spcAft>
                <a:spcPts val="600"/>
              </a:spcAft>
              <a:buNone/>
            </a:pPr>
            <a:r>
              <a:rPr lang="en-GB" sz="900" dirty="0"/>
              <a:t>- Class Registry Service: typo in ranges of properties (Text changed to </a:t>
            </a:r>
            <a:r>
              <a:rPr lang="en-GB" sz="900" dirty="0" err="1"/>
              <a:t>rdfs:Literal</a:t>
            </a:r>
            <a:r>
              <a:rPr lang="en-GB" sz="900" dirty="0"/>
              <a:t>).</a:t>
            </a:r>
          </a:p>
          <a:p>
            <a:pPr marL="0" indent="0">
              <a:spcAft>
                <a:spcPts val="600"/>
              </a:spcAft>
              <a:buNone/>
            </a:pPr>
            <a:r>
              <a:rPr lang="en-GB" sz="900" dirty="0"/>
              <a:t>- Class Dataset is recommended instead of mandatory.</a:t>
            </a:r>
          </a:p>
          <a:p>
            <a:pPr marL="0" indent="0">
              <a:spcAft>
                <a:spcPts val="600"/>
              </a:spcAft>
              <a:buNone/>
            </a:pPr>
            <a:r>
              <a:rPr lang="en-GB" sz="900" dirty="0"/>
              <a:t>- Class Registry </a:t>
            </a:r>
            <a:r>
              <a:rPr lang="en-GB" sz="900" dirty="0" err="1"/>
              <a:t>Catalog</a:t>
            </a:r>
            <a:r>
              <a:rPr lang="en-GB" sz="900" dirty="0"/>
              <a:t>: removed duplicate (optional) publisher property.</a:t>
            </a:r>
          </a:p>
          <a:p>
            <a:pPr marL="0" indent="0">
              <a:spcAft>
                <a:spcPts val="600"/>
              </a:spcAft>
              <a:buNone/>
            </a:pPr>
            <a:r>
              <a:rPr lang="en-GB" sz="900" dirty="0"/>
              <a:t>- Class </a:t>
            </a:r>
            <a:r>
              <a:rPr lang="en-GB" sz="900" dirty="0" err="1"/>
              <a:t>cv:PublicOrganization</a:t>
            </a:r>
            <a:r>
              <a:rPr lang="en-GB" sz="900" dirty="0"/>
              <a:t> and </a:t>
            </a:r>
            <a:r>
              <a:rPr lang="en-GB" sz="900" dirty="0" err="1"/>
              <a:t>cpsv:PublicService</a:t>
            </a:r>
            <a:r>
              <a:rPr lang="en-GB" sz="900" dirty="0"/>
              <a:t> are recommended instead of mandatory to cover the use case proposed by Norway: harvesting information from private organisations that are related to the public sector. Also required to cover SGD/TOOP requirements.</a:t>
            </a:r>
          </a:p>
          <a:p>
            <a:pPr marL="0" indent="0">
              <a:spcAft>
                <a:spcPts val="600"/>
              </a:spcAft>
              <a:buNone/>
            </a:pPr>
            <a:r>
              <a:rPr lang="en-GB" sz="900" dirty="0"/>
              <a:t>- Class Public Organization: property </a:t>
            </a:r>
            <a:r>
              <a:rPr lang="en-GB" sz="900" dirty="0" err="1"/>
              <a:t>org:classification</a:t>
            </a:r>
            <a:r>
              <a:rPr lang="en-GB" sz="900" dirty="0"/>
              <a:t> was duplicated and the optional was removed, preserving the recommended.</a:t>
            </a:r>
          </a:p>
          <a:p>
            <a:pPr marL="0" indent="0">
              <a:spcAft>
                <a:spcPts val="600"/>
              </a:spcAft>
              <a:buNone/>
            </a:pPr>
            <a:r>
              <a:rPr lang="en-GB" sz="900" dirty="0"/>
              <a:t>- Class Agent: extended the description in the document according to DCAT-AP 2.0.</a:t>
            </a:r>
          </a:p>
          <a:p>
            <a:pPr marL="0" indent="0">
              <a:spcAft>
                <a:spcPts val="600"/>
              </a:spcAft>
              <a:buNone/>
            </a:pPr>
            <a:r>
              <a:rPr lang="en-GB" sz="900" dirty="0"/>
              <a:t>- Class Agent: included </a:t>
            </a:r>
            <a:r>
              <a:rPr lang="en-GB" sz="900" dirty="0" err="1"/>
              <a:t>dct:identifier</a:t>
            </a:r>
            <a:r>
              <a:rPr lang="en-GB" sz="900" dirty="0"/>
              <a:t> as recommended as proposed by DCAT-AP-NO.</a:t>
            </a:r>
          </a:p>
          <a:p>
            <a:pPr marL="0" indent="0">
              <a:spcAft>
                <a:spcPts val="600"/>
              </a:spcAft>
              <a:buNone/>
            </a:pPr>
            <a:r>
              <a:rPr lang="en-GB" sz="900" dirty="0"/>
              <a:t>- Class Agent: included ADMS publisher types controlled vocabulary.</a:t>
            </a:r>
          </a:p>
          <a:p>
            <a:pPr marL="0" indent="0">
              <a:spcAft>
                <a:spcPts val="600"/>
              </a:spcAft>
              <a:buNone/>
            </a:pPr>
            <a:r>
              <a:rPr lang="en-GB" sz="900" dirty="0"/>
              <a:t>- Class </a:t>
            </a:r>
            <a:r>
              <a:rPr lang="en-GB" sz="900" dirty="0" err="1"/>
              <a:t>Catalog</a:t>
            </a:r>
            <a:r>
              <a:rPr lang="en-GB" sz="900" dirty="0"/>
              <a:t>: Included </a:t>
            </a:r>
            <a:r>
              <a:rPr lang="en-GB" sz="900" dirty="0" err="1"/>
              <a:t>hasPart</a:t>
            </a:r>
            <a:r>
              <a:rPr lang="en-GB" sz="900" dirty="0"/>
              <a:t> and </a:t>
            </a:r>
            <a:r>
              <a:rPr lang="en-GB" sz="900" dirty="0" err="1"/>
              <a:t>isPartOf</a:t>
            </a:r>
            <a:r>
              <a:rPr lang="en-GB" sz="900" dirty="0"/>
              <a:t>.</a:t>
            </a:r>
          </a:p>
          <a:p>
            <a:pPr marL="0" indent="0">
              <a:spcAft>
                <a:spcPts val="600"/>
              </a:spcAft>
              <a:buNone/>
            </a:pPr>
            <a:r>
              <a:rPr lang="en-GB" sz="900" dirty="0"/>
              <a:t>- Class Thematic scheme and Theme: described in detail, and included mandatory properties, according to DCAT-AP 2.0.</a:t>
            </a:r>
          </a:p>
          <a:p>
            <a:pPr marL="0" indent="0">
              <a:spcAft>
                <a:spcPts val="600"/>
              </a:spcAft>
              <a:buNone/>
            </a:pPr>
            <a:endParaRPr lang="en-GB" sz="900" dirty="0"/>
          </a:p>
        </p:txBody>
      </p:sp>
      <p:sp>
        <p:nvSpPr>
          <p:cNvPr id="4" name="Content Placeholder 3">
            <a:extLst>
              <a:ext uri="{FF2B5EF4-FFF2-40B4-BE49-F238E27FC236}">
                <a16:creationId xmlns:a16="http://schemas.microsoft.com/office/drawing/2014/main" id="{EC8946F5-B3A5-BD4B-96AD-6B05C32EC173}"/>
              </a:ext>
            </a:extLst>
          </p:cNvPr>
          <p:cNvSpPr>
            <a:spLocks noGrp="1"/>
          </p:cNvSpPr>
          <p:nvPr>
            <p:ph sz="half" idx="13"/>
          </p:nvPr>
        </p:nvSpPr>
        <p:spPr>
          <a:xfrm>
            <a:off x="4604979" y="1597026"/>
            <a:ext cx="3358489" cy="3763134"/>
          </a:xfrm>
        </p:spPr>
        <p:txBody>
          <a:bodyPr/>
          <a:lstStyle/>
          <a:p>
            <a:pPr marL="0" indent="0">
              <a:spcAft>
                <a:spcPts val="600"/>
              </a:spcAft>
              <a:buNone/>
            </a:pPr>
            <a:r>
              <a:rPr lang="en-GB" sz="900" dirty="0"/>
              <a:t>- Class Dataset: Added optional </a:t>
            </a:r>
            <a:r>
              <a:rPr lang="en-GB" sz="900" dirty="0" err="1"/>
              <a:t>dct:isRequiredBy</a:t>
            </a:r>
            <a:r>
              <a:rPr lang="en-GB" sz="900" dirty="0"/>
              <a:t> and </a:t>
            </a:r>
            <a:r>
              <a:rPr lang="en-GB" sz="900" dirty="0" err="1"/>
              <a:t>dct:requires</a:t>
            </a:r>
            <a:r>
              <a:rPr lang="en-GB" sz="900" dirty="0"/>
              <a:t> (Dataset) property proposed by DCAT-AP-NO (compatible with DCAT-2). </a:t>
            </a:r>
          </a:p>
          <a:p>
            <a:pPr marL="0" indent="0">
              <a:spcAft>
                <a:spcPts val="600"/>
              </a:spcAft>
              <a:buNone/>
            </a:pPr>
            <a:r>
              <a:rPr lang="en-GB" sz="900" dirty="0"/>
              <a:t>- Class Dataset: Added optional </a:t>
            </a:r>
            <a:r>
              <a:rPr lang="en-GB" sz="900" dirty="0" err="1"/>
              <a:t>dct:isReferencedBy</a:t>
            </a:r>
            <a:r>
              <a:rPr lang="en-GB" sz="900" dirty="0"/>
              <a:t> and </a:t>
            </a:r>
            <a:r>
              <a:rPr lang="en-GB" sz="900" dirty="0" err="1"/>
              <a:t>dct:references</a:t>
            </a:r>
            <a:r>
              <a:rPr lang="en-GB" sz="900" dirty="0"/>
              <a:t> (Resource) property from DCAT-AP (compatible with DCAT-2). </a:t>
            </a:r>
          </a:p>
          <a:p>
            <a:pPr marL="0" indent="0">
              <a:spcAft>
                <a:spcPts val="600"/>
              </a:spcAft>
              <a:buNone/>
            </a:pPr>
            <a:r>
              <a:rPr lang="en-GB" sz="900" dirty="0"/>
              <a:t>- Class Dataset: Added optional </a:t>
            </a:r>
            <a:r>
              <a:rPr lang="en-GB" sz="900" dirty="0" err="1"/>
              <a:t>dct:isReplacedBy</a:t>
            </a:r>
            <a:r>
              <a:rPr lang="en-GB" sz="900" dirty="0"/>
              <a:t> and </a:t>
            </a:r>
            <a:r>
              <a:rPr lang="en-GB" sz="900" dirty="0" err="1"/>
              <a:t>dct:replaces</a:t>
            </a:r>
            <a:r>
              <a:rPr lang="en-GB" sz="900" dirty="0"/>
              <a:t> (Dataset) property proposed by DCAT-AP-NO (compatible with DCAT-2). </a:t>
            </a:r>
          </a:p>
          <a:p>
            <a:pPr marL="0" indent="0">
              <a:spcAft>
                <a:spcPts val="600"/>
              </a:spcAft>
              <a:buNone/>
            </a:pPr>
            <a:r>
              <a:rPr lang="en-GB" sz="900" dirty="0"/>
              <a:t>- Class Distribution: included </a:t>
            </a:r>
            <a:r>
              <a:rPr lang="en-GB" sz="900" dirty="0" err="1"/>
              <a:t>dcat:spatialResolutionInMeters</a:t>
            </a:r>
            <a:r>
              <a:rPr lang="en-GB" sz="900" dirty="0"/>
              <a:t> property (compatible with DCAT-AP-2)</a:t>
            </a:r>
          </a:p>
          <a:p>
            <a:pPr marL="0" indent="0">
              <a:spcAft>
                <a:spcPts val="600"/>
              </a:spcAft>
              <a:buNone/>
            </a:pPr>
            <a:r>
              <a:rPr lang="en-GB" sz="900" dirty="0"/>
              <a:t>- Class Distribution: included </a:t>
            </a:r>
            <a:r>
              <a:rPr lang="en-GB" sz="900" dirty="0" err="1"/>
              <a:t>dct:conformsTo</a:t>
            </a:r>
            <a:r>
              <a:rPr lang="en-GB" sz="900" dirty="0"/>
              <a:t> property (compatible with DCAT-AP-2)</a:t>
            </a:r>
          </a:p>
          <a:p>
            <a:pPr marL="0" indent="0">
              <a:spcAft>
                <a:spcPts val="600"/>
              </a:spcAft>
              <a:buNone/>
            </a:pPr>
            <a:r>
              <a:rPr lang="en-GB" sz="900" dirty="0"/>
              <a:t>- Class Distribution: included </a:t>
            </a:r>
            <a:r>
              <a:rPr lang="en-GB" sz="900" dirty="0" err="1"/>
              <a:t>dcat:packageFormat</a:t>
            </a:r>
            <a:r>
              <a:rPr lang="en-GB" sz="900" dirty="0"/>
              <a:t> property (compatible with DCAT-AP-2)</a:t>
            </a:r>
          </a:p>
          <a:p>
            <a:pPr marL="0" indent="0">
              <a:spcAft>
                <a:spcPts val="600"/>
              </a:spcAft>
              <a:buNone/>
            </a:pPr>
            <a:r>
              <a:rPr lang="en-GB" sz="900" dirty="0"/>
              <a:t>- Class Distribution: included </a:t>
            </a:r>
            <a:r>
              <a:rPr lang="en-GB" sz="900" dirty="0" err="1"/>
              <a:t>odrl:hasPolicy</a:t>
            </a:r>
            <a:r>
              <a:rPr lang="en-GB" sz="900" dirty="0"/>
              <a:t> property (compatible with DCAT-AP-2)</a:t>
            </a:r>
          </a:p>
          <a:p>
            <a:pPr marL="0" indent="0">
              <a:spcAft>
                <a:spcPts val="600"/>
              </a:spcAft>
              <a:buNone/>
            </a:pPr>
            <a:r>
              <a:rPr lang="en-GB" sz="900" dirty="0"/>
              <a:t>- Class Distribution: included </a:t>
            </a:r>
            <a:r>
              <a:rPr lang="en-GB" sz="900" dirty="0" err="1"/>
              <a:t>dct:rights</a:t>
            </a:r>
            <a:r>
              <a:rPr lang="en-GB" sz="900" dirty="0"/>
              <a:t> property (compatible with DCAT-AP-2)</a:t>
            </a:r>
          </a:p>
          <a:p>
            <a:pPr marL="0" indent="0">
              <a:spcAft>
                <a:spcPts val="600"/>
              </a:spcAft>
              <a:buNone/>
            </a:pPr>
            <a:r>
              <a:rPr lang="en-GB" sz="900" dirty="0"/>
              <a:t>- Class Distribution: included </a:t>
            </a:r>
            <a:r>
              <a:rPr lang="en-GB" sz="900" dirty="0" err="1"/>
              <a:t>adms:status</a:t>
            </a:r>
            <a:r>
              <a:rPr lang="en-GB" sz="900" dirty="0"/>
              <a:t> property (compatible with DCAT-AP-2)</a:t>
            </a:r>
          </a:p>
          <a:p>
            <a:pPr marL="0" indent="0">
              <a:spcAft>
                <a:spcPts val="600"/>
              </a:spcAft>
              <a:buNone/>
            </a:pPr>
            <a:r>
              <a:rPr lang="en-GB" sz="900" dirty="0"/>
              <a:t>- Class Distribution: included </a:t>
            </a:r>
            <a:r>
              <a:rPr lang="en-GB" sz="900" dirty="0" err="1"/>
              <a:t>dcat:temporalResolution</a:t>
            </a:r>
            <a:r>
              <a:rPr lang="en-GB" sz="900" dirty="0"/>
              <a:t> property (compatible with DCAT-AP-2)</a:t>
            </a:r>
          </a:p>
          <a:p>
            <a:pPr marL="0" indent="0">
              <a:spcAft>
                <a:spcPts val="600"/>
              </a:spcAft>
              <a:buNone/>
            </a:pPr>
            <a:r>
              <a:rPr lang="en-GB" sz="900" dirty="0"/>
              <a:t>- Class Distribution: included </a:t>
            </a:r>
            <a:r>
              <a:rPr lang="en-GB" sz="900" dirty="0" err="1"/>
              <a:t>dct:title</a:t>
            </a:r>
            <a:r>
              <a:rPr lang="en-GB" sz="900" dirty="0"/>
              <a:t> property (compatible with DCAT-AP-2)</a:t>
            </a:r>
          </a:p>
          <a:p>
            <a:pPr marL="0" indent="0">
              <a:buNone/>
            </a:pPr>
            <a:endParaRPr lang="en-GB" sz="800" dirty="0"/>
          </a:p>
        </p:txBody>
      </p:sp>
      <p:sp>
        <p:nvSpPr>
          <p:cNvPr id="5" name="Content Placeholder 4">
            <a:extLst>
              <a:ext uri="{FF2B5EF4-FFF2-40B4-BE49-F238E27FC236}">
                <a16:creationId xmlns:a16="http://schemas.microsoft.com/office/drawing/2014/main" id="{30768246-C0B8-194B-80EC-FD53F7FFDD45}"/>
              </a:ext>
            </a:extLst>
          </p:cNvPr>
          <p:cNvSpPr>
            <a:spLocks noGrp="1"/>
          </p:cNvSpPr>
          <p:nvPr>
            <p:ph sz="half" idx="14"/>
          </p:nvPr>
        </p:nvSpPr>
        <p:spPr>
          <a:xfrm>
            <a:off x="8371761" y="1597026"/>
            <a:ext cx="3358489" cy="3763134"/>
          </a:xfrm>
        </p:spPr>
        <p:txBody>
          <a:bodyPr/>
          <a:lstStyle/>
          <a:p>
            <a:pPr marL="0" indent="0">
              <a:spcAft>
                <a:spcPts val="600"/>
              </a:spcAft>
              <a:buNone/>
            </a:pPr>
            <a:r>
              <a:rPr lang="en-GB" sz="900" dirty="0"/>
              <a:t>- Class </a:t>
            </a:r>
            <a:r>
              <a:rPr lang="en-GB" sz="900" dirty="0" err="1"/>
              <a:t>LegalResource</a:t>
            </a:r>
            <a:r>
              <a:rPr lang="en-GB" sz="900" dirty="0"/>
              <a:t>: included new optional </a:t>
            </a:r>
            <a:r>
              <a:rPr lang="en-GB" sz="900" dirty="0" err="1"/>
              <a:t>rdfs:seeAlso</a:t>
            </a:r>
            <a:r>
              <a:rPr lang="en-GB" sz="900" dirty="0"/>
              <a:t> property.</a:t>
            </a:r>
          </a:p>
          <a:p>
            <a:pPr marL="0" indent="0">
              <a:spcAft>
                <a:spcPts val="600"/>
              </a:spcAft>
              <a:buNone/>
            </a:pPr>
            <a:r>
              <a:rPr lang="en-GB" sz="900" dirty="0"/>
              <a:t>- Class </a:t>
            </a:r>
            <a:r>
              <a:rPr lang="en-GB" sz="900" dirty="0" err="1"/>
              <a:t>LicenseDocument</a:t>
            </a:r>
            <a:r>
              <a:rPr lang="en-GB" sz="900" dirty="0"/>
              <a:t>: included description with a recommended licence type.</a:t>
            </a:r>
          </a:p>
          <a:p>
            <a:pPr marL="0" indent="0">
              <a:spcAft>
                <a:spcPts val="600"/>
              </a:spcAft>
              <a:buNone/>
            </a:pPr>
            <a:r>
              <a:rPr lang="en-GB" sz="900" dirty="0"/>
              <a:t>- Class </a:t>
            </a:r>
            <a:r>
              <a:rPr lang="en-GB" sz="900" dirty="0" err="1"/>
              <a:t>spdx:Checksum</a:t>
            </a:r>
            <a:r>
              <a:rPr lang="en-GB" sz="900" dirty="0"/>
              <a:t>: with the mandatory properties (algorithm and checksum value) according to DCAT-AP 2.0.</a:t>
            </a:r>
          </a:p>
          <a:p>
            <a:pPr marL="0" indent="0">
              <a:spcAft>
                <a:spcPts val="600"/>
              </a:spcAft>
              <a:buNone/>
            </a:pPr>
            <a:r>
              <a:rPr lang="en-GB" sz="900" dirty="0"/>
              <a:t>- Class Data Service: includes the optional </a:t>
            </a:r>
            <a:r>
              <a:rPr lang="en-GB" sz="900" dirty="0" err="1"/>
              <a:t>dct:conformsTo</a:t>
            </a:r>
            <a:r>
              <a:rPr lang="en-GB" sz="900" dirty="0"/>
              <a:t> property.</a:t>
            </a:r>
          </a:p>
          <a:p>
            <a:pPr marL="0" indent="0">
              <a:spcAft>
                <a:spcPts val="600"/>
              </a:spcAft>
              <a:buNone/>
            </a:pPr>
            <a:r>
              <a:rPr lang="en-GB" sz="900" dirty="0"/>
              <a:t>- Class </a:t>
            </a:r>
            <a:r>
              <a:rPr lang="en-GB" sz="900" dirty="0" err="1"/>
              <a:t>adms:Identifier</a:t>
            </a:r>
            <a:r>
              <a:rPr lang="en-GB" sz="900" dirty="0"/>
              <a:t>: included as recommended, the </a:t>
            </a:r>
            <a:r>
              <a:rPr lang="en-GB" sz="900" dirty="0" err="1"/>
              <a:t>skos:notation</a:t>
            </a:r>
            <a:r>
              <a:rPr lang="en-GB" sz="900" dirty="0"/>
              <a:t> property.</a:t>
            </a:r>
          </a:p>
          <a:p>
            <a:pPr marL="0" indent="0">
              <a:spcAft>
                <a:spcPts val="600"/>
              </a:spcAft>
              <a:buNone/>
            </a:pPr>
            <a:r>
              <a:rPr lang="en-GB" sz="900" dirty="0"/>
              <a:t>- Cass Location: Added the recommended and optional properties according to DCAT-AP 2.</a:t>
            </a:r>
          </a:p>
          <a:p>
            <a:pPr marL="0" indent="0">
              <a:spcAft>
                <a:spcPts val="600"/>
              </a:spcAft>
              <a:buNone/>
            </a:pPr>
            <a:r>
              <a:rPr lang="en-GB" sz="900" dirty="0"/>
              <a:t>- Cass </a:t>
            </a:r>
            <a:r>
              <a:rPr lang="en-GB" sz="900" dirty="0" err="1"/>
              <a:t>PeriodofTime</a:t>
            </a:r>
            <a:r>
              <a:rPr lang="en-GB" sz="900" dirty="0"/>
              <a:t>: Added the recommended and optional properties according to DCAT-AP 2.0.</a:t>
            </a:r>
          </a:p>
          <a:p>
            <a:pPr marL="0" indent="0">
              <a:spcAft>
                <a:spcPts val="600"/>
              </a:spcAft>
              <a:buNone/>
            </a:pPr>
            <a:r>
              <a:rPr lang="en-GB" sz="900" dirty="0"/>
              <a:t>- Class </a:t>
            </a:r>
            <a:r>
              <a:rPr lang="en-GB" sz="900" dirty="0" err="1"/>
              <a:t>dcat:Relationship</a:t>
            </a:r>
            <a:r>
              <a:rPr lang="en-GB" sz="900" dirty="0"/>
              <a:t>: described in the document, including the mandatory properties according to DCAT-AP 2.0.</a:t>
            </a:r>
          </a:p>
          <a:p>
            <a:pPr marL="0" indent="0">
              <a:spcAft>
                <a:spcPts val="600"/>
              </a:spcAft>
              <a:buNone/>
            </a:pPr>
            <a:r>
              <a:rPr lang="en-GB" sz="900" dirty="0"/>
              <a:t>- Controlled vocabularies: Datasets, and Data Services must include the level of access rights. References to Catalogues and Distributions have been removed.</a:t>
            </a:r>
          </a:p>
          <a:p>
            <a:pPr marL="0" indent="0">
              <a:spcAft>
                <a:spcPts val="600"/>
              </a:spcAft>
              <a:buNone/>
            </a:pPr>
            <a:r>
              <a:rPr lang="en-GB" sz="900" dirty="0"/>
              <a:t>- Controlled vocabularies: </a:t>
            </a:r>
            <a:r>
              <a:rPr lang="en-GB" sz="900" dirty="0" err="1"/>
              <a:t>DataService</a:t>
            </a:r>
            <a:r>
              <a:rPr lang="en-GB" sz="900" dirty="0"/>
              <a:t> removed in the description of </a:t>
            </a:r>
            <a:r>
              <a:rPr lang="en-GB" sz="900" dirty="0" err="1"/>
              <a:t>dct:ceator</a:t>
            </a:r>
            <a:r>
              <a:rPr lang="en-GB" sz="900" dirty="0"/>
              <a:t>; </a:t>
            </a:r>
            <a:r>
              <a:rPr lang="en-GB" sz="900" dirty="0" err="1"/>
              <a:t>dct:language</a:t>
            </a:r>
            <a:r>
              <a:rPr lang="en-GB" sz="900" dirty="0"/>
              <a:t>; </a:t>
            </a:r>
            <a:r>
              <a:rPr lang="en-GB" sz="900" dirty="0" err="1"/>
              <a:t>dct:publisher</a:t>
            </a:r>
            <a:r>
              <a:rPr lang="en-GB" sz="900" dirty="0"/>
              <a:t>; and </a:t>
            </a:r>
            <a:r>
              <a:rPr lang="en-GB" sz="900" dirty="0" err="1"/>
              <a:t>dcat:theme</a:t>
            </a:r>
            <a:r>
              <a:rPr lang="en-GB" sz="900" dirty="0"/>
              <a:t>. It does not apply.</a:t>
            </a:r>
          </a:p>
          <a:p>
            <a:pPr marL="0" indent="0">
              <a:spcAft>
                <a:spcPts val="600"/>
              </a:spcAft>
              <a:buNone/>
            </a:pPr>
            <a:r>
              <a:rPr lang="en-GB" sz="900" dirty="0"/>
              <a:t>- Removed references to Data Cube vocabulary.</a:t>
            </a:r>
          </a:p>
          <a:p>
            <a:pPr marL="0" indent="0">
              <a:spcAft>
                <a:spcPts val="600"/>
              </a:spcAft>
              <a:buNone/>
            </a:pPr>
            <a:r>
              <a:rPr lang="en-GB" sz="900" dirty="0"/>
              <a:t>- Recommended the use of The Profiles Vocabulary to describe conformance standards.</a:t>
            </a:r>
          </a:p>
          <a:p>
            <a:pPr marL="0" indent="0">
              <a:spcAft>
                <a:spcPts val="600"/>
              </a:spcAft>
              <a:buNone/>
            </a:pPr>
            <a:r>
              <a:rPr lang="en-ES" sz="900" dirty="0"/>
              <a:t>…</a:t>
            </a:r>
          </a:p>
          <a:p>
            <a:endParaRPr lang="en-ES" sz="900" dirty="0"/>
          </a:p>
          <a:p>
            <a:endParaRPr lang="en-ES" sz="900" dirty="0"/>
          </a:p>
        </p:txBody>
      </p:sp>
      <p:sp>
        <p:nvSpPr>
          <p:cNvPr id="3" name="Title 2">
            <a:extLst>
              <a:ext uri="{FF2B5EF4-FFF2-40B4-BE49-F238E27FC236}">
                <a16:creationId xmlns:a16="http://schemas.microsoft.com/office/drawing/2014/main" id="{2432577C-CE91-8D41-9704-37C2628838B2}"/>
              </a:ext>
            </a:extLst>
          </p:cNvPr>
          <p:cNvSpPr>
            <a:spLocks noGrp="1"/>
          </p:cNvSpPr>
          <p:nvPr>
            <p:ph type="title"/>
          </p:nvPr>
        </p:nvSpPr>
        <p:spPr/>
        <p:txBody>
          <a:bodyPr/>
          <a:lstStyle/>
          <a:p>
            <a:r>
              <a:rPr lang="en-ES" dirty="0"/>
              <a:t>Long changelog (</a:t>
            </a:r>
            <a:r>
              <a:rPr lang="en-GB" dirty="0" err="1"/>
              <a:t>tl;dr</a:t>
            </a:r>
            <a:r>
              <a:rPr lang="en-GB" dirty="0"/>
              <a:t> &gt; next slide</a:t>
            </a:r>
            <a:r>
              <a:rPr lang="en-ES" dirty="0"/>
              <a:t>)</a:t>
            </a:r>
          </a:p>
        </p:txBody>
      </p:sp>
    </p:spTree>
    <p:extLst>
      <p:ext uri="{BB962C8B-B14F-4D97-AF65-F5344CB8AC3E}">
        <p14:creationId xmlns:p14="http://schemas.microsoft.com/office/powerpoint/2010/main" val="117399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19EDB-4951-7A4C-8783-A9D7437FA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379" y="0"/>
            <a:ext cx="10198665" cy="6858000"/>
          </a:xfrm>
          <a:prstGeom prst="rect">
            <a:avLst/>
          </a:prstGeom>
        </p:spPr>
      </p:pic>
      <p:sp>
        <p:nvSpPr>
          <p:cNvPr id="5" name="TextBox 4">
            <a:extLst>
              <a:ext uri="{FF2B5EF4-FFF2-40B4-BE49-F238E27FC236}">
                <a16:creationId xmlns:a16="http://schemas.microsoft.com/office/drawing/2014/main" id="{CD3DB96A-6A69-D043-BCAF-977F3D0FE608}"/>
              </a:ext>
            </a:extLst>
          </p:cNvPr>
          <p:cNvSpPr txBox="1"/>
          <p:nvPr/>
        </p:nvSpPr>
        <p:spPr>
          <a:xfrm>
            <a:off x="427956" y="2891757"/>
            <a:ext cx="2588073" cy="830997"/>
          </a:xfrm>
          <a:prstGeom prst="rect">
            <a:avLst/>
          </a:prstGeom>
          <a:solidFill>
            <a:schemeClr val="tx2"/>
          </a:solidFill>
        </p:spPr>
        <p:txBody>
          <a:bodyPr wrap="square" rtlCol="0">
            <a:spAutoFit/>
          </a:bodyPr>
          <a:lstStyle/>
          <a:p>
            <a:pPr algn="ctr"/>
            <a:r>
              <a:rPr lang="en-ES" sz="2400" strike="sngStrike" dirty="0">
                <a:solidFill>
                  <a:schemeClr val="bg1"/>
                </a:solidFill>
              </a:rPr>
              <a:t>Mandatory</a:t>
            </a:r>
          </a:p>
          <a:p>
            <a:pPr algn="ctr"/>
            <a:r>
              <a:rPr lang="en-ES" sz="2400" dirty="0">
                <a:solidFill>
                  <a:schemeClr val="bg1"/>
                </a:solidFill>
              </a:rPr>
              <a:t>Recommended</a:t>
            </a:r>
          </a:p>
        </p:txBody>
      </p:sp>
      <p:cxnSp>
        <p:nvCxnSpPr>
          <p:cNvPr id="10" name="Straight Arrow Connector 9">
            <a:extLst>
              <a:ext uri="{FF2B5EF4-FFF2-40B4-BE49-F238E27FC236}">
                <a16:creationId xmlns:a16="http://schemas.microsoft.com/office/drawing/2014/main" id="{AA87A5BA-35C6-D64B-8D41-B3E505747FB8}"/>
              </a:ext>
            </a:extLst>
          </p:cNvPr>
          <p:cNvCxnSpPr>
            <a:cxnSpLocks/>
          </p:cNvCxnSpPr>
          <p:nvPr/>
        </p:nvCxnSpPr>
        <p:spPr>
          <a:xfrm flipV="1">
            <a:off x="2898183" y="1859855"/>
            <a:ext cx="749472" cy="1193313"/>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BE4300-475A-8A4C-BB5A-CD01C9A70F2D}"/>
              </a:ext>
            </a:extLst>
          </p:cNvPr>
          <p:cNvCxnSpPr>
            <a:cxnSpLocks/>
          </p:cNvCxnSpPr>
          <p:nvPr/>
        </p:nvCxnSpPr>
        <p:spPr>
          <a:xfrm flipV="1">
            <a:off x="2603715" y="229261"/>
            <a:ext cx="1257085" cy="2823907"/>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8AD2121-5857-B649-8FA6-624A46546296}"/>
              </a:ext>
            </a:extLst>
          </p:cNvPr>
          <p:cNvCxnSpPr>
            <a:cxnSpLocks/>
          </p:cNvCxnSpPr>
          <p:nvPr/>
        </p:nvCxnSpPr>
        <p:spPr>
          <a:xfrm flipV="1">
            <a:off x="2898183" y="2052320"/>
            <a:ext cx="6967177" cy="1140332"/>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92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BF43E5-C5BB-E341-8C50-12D815A87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379" y="0"/>
            <a:ext cx="10198665" cy="6858000"/>
          </a:xfrm>
          <a:prstGeom prst="rect">
            <a:avLst/>
          </a:prstGeom>
        </p:spPr>
      </p:pic>
      <p:sp>
        <p:nvSpPr>
          <p:cNvPr id="5" name="TextBox 4">
            <a:extLst>
              <a:ext uri="{FF2B5EF4-FFF2-40B4-BE49-F238E27FC236}">
                <a16:creationId xmlns:a16="http://schemas.microsoft.com/office/drawing/2014/main" id="{CD3DB96A-6A69-D043-BCAF-977F3D0FE608}"/>
              </a:ext>
            </a:extLst>
          </p:cNvPr>
          <p:cNvSpPr txBox="1"/>
          <p:nvPr/>
        </p:nvSpPr>
        <p:spPr>
          <a:xfrm>
            <a:off x="2721705" y="2804679"/>
            <a:ext cx="2588073" cy="830997"/>
          </a:xfrm>
          <a:prstGeom prst="rect">
            <a:avLst/>
          </a:prstGeom>
          <a:solidFill>
            <a:schemeClr val="tx2"/>
          </a:solidFill>
        </p:spPr>
        <p:txBody>
          <a:bodyPr wrap="square" rtlCol="0">
            <a:spAutoFit/>
          </a:bodyPr>
          <a:lstStyle/>
          <a:p>
            <a:pPr algn="ctr"/>
            <a:r>
              <a:rPr lang="en-ES" sz="2400" dirty="0">
                <a:solidFill>
                  <a:schemeClr val="bg1"/>
                </a:solidFill>
              </a:rPr>
              <a:t>All the main classes</a:t>
            </a:r>
          </a:p>
        </p:txBody>
      </p:sp>
      <p:cxnSp>
        <p:nvCxnSpPr>
          <p:cNvPr id="18" name="Straight Arrow Connector 17">
            <a:extLst>
              <a:ext uri="{FF2B5EF4-FFF2-40B4-BE49-F238E27FC236}">
                <a16:creationId xmlns:a16="http://schemas.microsoft.com/office/drawing/2014/main" id="{18AD2121-5857-B649-8FA6-624A46546296}"/>
              </a:ext>
            </a:extLst>
          </p:cNvPr>
          <p:cNvCxnSpPr>
            <a:cxnSpLocks/>
          </p:cNvCxnSpPr>
          <p:nvPr/>
        </p:nvCxnSpPr>
        <p:spPr>
          <a:xfrm>
            <a:off x="2898183" y="3192652"/>
            <a:ext cx="0" cy="960894"/>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30996"/>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1965</TotalTime>
  <Words>1412</Words>
  <Application>Microsoft Macintosh PowerPoint</Application>
  <PresentationFormat>Widescreen</PresentationFormat>
  <Paragraphs>160</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Tahoma</vt:lpstr>
      <vt:lpstr>Verdana</vt:lpstr>
      <vt:lpstr>Wingdings</vt:lpstr>
      <vt:lpstr>Office Theme</vt:lpstr>
      <vt:lpstr>BRegDCAT-AP DCAT Application profile  for Base Registries</vt:lpstr>
      <vt:lpstr>Disclaimer</vt:lpstr>
      <vt:lpstr>Agenda</vt:lpstr>
      <vt:lpstr>Welcome !</vt:lpstr>
      <vt:lpstr>Updates on BRegDCAT-AP</vt:lpstr>
      <vt:lpstr>Feedback received</vt:lpstr>
      <vt:lpstr>Long changelog (tl;dr &gt; next slide)</vt:lpstr>
      <vt:lpstr>PowerPoint Presentation</vt:lpstr>
      <vt:lpstr>PowerPoint Presentation</vt:lpstr>
      <vt:lpstr>PowerPoint Presentation</vt:lpstr>
      <vt:lpstr>PowerPoint Presentation</vt:lpstr>
      <vt:lpstr>Other changes</vt:lpstr>
      <vt:lpstr>Timeline</vt:lpstr>
      <vt:lpstr>Timeline</vt:lpstr>
      <vt:lpstr>Alignment with real-world implementations</vt:lpstr>
      <vt:lpstr>BRegDCAT-AP – Online Open Source Tools</vt:lpstr>
      <vt:lpstr>Pilot</vt:lpstr>
      <vt:lpstr>Acknowledgments &amp; Endorsement</vt:lpstr>
      <vt:lpstr>Closing WG Facts &amp; Acknowledgments</vt:lpstr>
      <vt:lpstr>PowerPoint Presentation</vt:lpstr>
      <vt:lpstr>Q&amp;A</vt:lpstr>
      <vt:lpstr>Sign Up Now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SC380_BRegDCAT_WG Meeting_24-06-20</dc:title>
  <dc:creator>Trasys International</dc:creator>
  <cp:keywords>Access to Base Registries</cp:keywords>
  <cp:lastModifiedBy>martin.alvarez@fundacionctic.org</cp:lastModifiedBy>
  <cp:revision>156</cp:revision>
  <dcterms:created xsi:type="dcterms:W3CDTF">2019-08-09T12:06:42Z</dcterms:created>
  <dcterms:modified xsi:type="dcterms:W3CDTF">2020-06-24T07:43:06Z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